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heme/themeOverride6.xml" ContentType="application/vnd.openxmlformats-officedocument.themeOverr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9"/>
  </p:notesMasterIdLst>
  <p:handoutMasterIdLst>
    <p:handoutMasterId r:id="rId40"/>
  </p:handoutMasterIdLst>
  <p:sldIdLst>
    <p:sldId id="320" r:id="rId2"/>
    <p:sldId id="336" r:id="rId3"/>
    <p:sldId id="337" r:id="rId4"/>
    <p:sldId id="347" r:id="rId5"/>
    <p:sldId id="332" r:id="rId6"/>
    <p:sldId id="333" r:id="rId7"/>
    <p:sldId id="342" r:id="rId8"/>
    <p:sldId id="346" r:id="rId9"/>
    <p:sldId id="335" r:id="rId10"/>
    <p:sldId id="293" r:id="rId11"/>
    <p:sldId id="294" r:id="rId12"/>
    <p:sldId id="322" r:id="rId13"/>
    <p:sldId id="321" r:id="rId14"/>
    <p:sldId id="270" r:id="rId15"/>
    <p:sldId id="312" r:id="rId16"/>
    <p:sldId id="295" r:id="rId17"/>
    <p:sldId id="301" r:id="rId18"/>
    <p:sldId id="297" r:id="rId19"/>
    <p:sldId id="299" r:id="rId20"/>
    <p:sldId id="298" r:id="rId21"/>
    <p:sldId id="296" r:id="rId22"/>
    <p:sldId id="323" r:id="rId23"/>
    <p:sldId id="282" r:id="rId24"/>
    <p:sldId id="300" r:id="rId25"/>
    <p:sldId id="311" r:id="rId26"/>
    <p:sldId id="303" r:id="rId27"/>
    <p:sldId id="338" r:id="rId28"/>
    <p:sldId id="344" r:id="rId29"/>
    <p:sldId id="343" r:id="rId30"/>
    <p:sldId id="317" r:id="rId31"/>
    <p:sldId id="310" r:id="rId32"/>
    <p:sldId id="316" r:id="rId33"/>
    <p:sldId id="318" r:id="rId34"/>
    <p:sldId id="319" r:id="rId35"/>
    <p:sldId id="339" r:id="rId36"/>
    <p:sldId id="340" r:id="rId37"/>
    <p:sldId id="341" r:id="rId38"/>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7" autoAdjust="0"/>
    <p:restoredTop sz="86443" autoAdjust="0"/>
  </p:normalViewPr>
  <p:slideViewPr>
    <p:cSldViewPr snapToGrid="0" snapToObjects="1">
      <p:cViewPr varScale="1">
        <p:scale>
          <a:sx n="58" d="100"/>
          <a:sy n="58" d="100"/>
        </p:scale>
        <p:origin x="792" y="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2" Type="http://schemas.openxmlformats.org/officeDocument/2006/relationships/oleObject" Target="Mappe1"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600" dirty="0">
                <a:solidFill>
                  <a:schemeClr val="tx1"/>
                </a:solidFill>
                <a:latin typeface="Arial Narrow" panose="020B0606020202030204" pitchFamily="34" charset="0"/>
              </a:rPr>
              <a:t>Unkoordinierte</a:t>
            </a:r>
            <a:r>
              <a:rPr lang="de-DE" sz="1600" baseline="0" dirty="0">
                <a:solidFill>
                  <a:schemeClr val="tx1"/>
                </a:solidFill>
                <a:latin typeface="Arial Narrow" panose="020B0606020202030204" pitchFamily="34" charset="0"/>
              </a:rPr>
              <a:t> Orthopäden-Inanspruchnahme</a:t>
            </a:r>
            <a:endParaRPr lang="de-DE" sz="1600" dirty="0">
              <a:solidFill>
                <a:schemeClr val="tx1"/>
              </a:solidFill>
              <a:latin typeface="Arial Narrow" panose="020B0606020202030204" pitchFamily="34" charset="0"/>
            </a:endParaRPr>
          </a:p>
        </c:rich>
      </c:tx>
      <c:layout>
        <c:manualLayout>
          <c:xMode val="edge"/>
          <c:yMode val="edge"/>
          <c:x val="0.24515716023302001"/>
          <c:y val="0"/>
        </c:manualLayout>
      </c:layout>
      <c:overlay val="0"/>
      <c:spPr>
        <a:noFill/>
        <a:ln>
          <a:noFill/>
        </a:ln>
        <a:effectLst/>
      </c:spPr>
    </c:title>
    <c:autoTitleDeleted val="0"/>
    <c:plotArea>
      <c:layout>
        <c:manualLayout>
          <c:layoutTarget val="inner"/>
          <c:xMode val="edge"/>
          <c:yMode val="edge"/>
          <c:x val="7.2817147856517897E-2"/>
          <c:y val="0.18097222222222201"/>
          <c:w val="0.77162729658792695"/>
          <c:h val="0.720887649460484"/>
        </c:manualLayout>
      </c:layout>
      <c:barChart>
        <c:barDir val="col"/>
        <c:grouping val="clustered"/>
        <c:varyColors val="0"/>
        <c:dLbls>
          <c:showLegendKey val="0"/>
          <c:showVal val="0"/>
          <c:showCatName val="0"/>
          <c:showSerName val="0"/>
          <c:showPercent val="0"/>
          <c:showBubbleSize val="0"/>
        </c:dLbls>
        <c:gapWidth val="20"/>
        <c:axId val="175500096"/>
        <c:axId val="175501216"/>
      </c:barChart>
      <c:catAx>
        <c:axId val="175500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4">
                    <a:lumMod val="50000"/>
                  </a:schemeClr>
                </a:solidFill>
                <a:latin typeface="Arial Narrow" panose="020B0606020202030204" pitchFamily="34" charset="0"/>
                <a:ea typeface="+mn-ea"/>
                <a:cs typeface="+mn-cs"/>
              </a:defRPr>
            </a:pPr>
            <a:endParaRPr lang="de-DE"/>
          </a:p>
        </c:txPr>
        <c:crossAx val="175501216"/>
        <c:crosses val="autoZero"/>
        <c:auto val="1"/>
        <c:lblAlgn val="ctr"/>
        <c:lblOffset val="100"/>
        <c:noMultiLvlLbl val="0"/>
      </c:catAx>
      <c:valAx>
        <c:axId val="175501216"/>
        <c:scaling>
          <c:orientation val="minMax"/>
        </c:scaling>
        <c:delete val="1"/>
        <c:axPos val="l"/>
        <c:numFmt formatCode="General" sourceLinked="1"/>
        <c:majorTickMark val="none"/>
        <c:minorTickMark val="none"/>
        <c:tickLblPos val="nextTo"/>
        <c:crossAx val="17550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Tabelle1!$B$1</c:f>
              <c:strCache>
                <c:ptCount val="1"/>
                <c:pt idx="0">
                  <c:v>Spez. RS</c:v>
                </c:pt>
              </c:strCache>
            </c:strRef>
          </c:tx>
          <c:invertIfNegative val="0"/>
          <c:cat>
            <c:strRef>
              <c:f>Tabelle1!$A$2:$A$3</c:f>
              <c:strCache>
                <c:ptCount val="2"/>
                <c:pt idx="0">
                  <c:v>RVO </c:v>
                </c:pt>
                <c:pt idx="1">
                  <c:v>Facharztvertrag</c:v>
                </c:pt>
              </c:strCache>
            </c:strRef>
          </c:cat>
          <c:val>
            <c:numRef>
              <c:f>Tabelle1!$B$2:$B$3</c:f>
              <c:numCache>
                <c:formatCode>General</c:formatCode>
                <c:ptCount val="2"/>
                <c:pt idx="0">
                  <c:v>65</c:v>
                </c:pt>
                <c:pt idx="1">
                  <c:v>61.1</c:v>
                </c:pt>
              </c:numCache>
            </c:numRef>
          </c:val>
          <c:extLst>
            <c:ext xmlns:c16="http://schemas.microsoft.com/office/drawing/2014/chart" uri="{C3380CC4-5D6E-409C-BE32-E72D297353CC}">
              <c16:uniqueId val="{00000000-216E-47F2-A7A8-E06699F14859}"/>
            </c:ext>
          </c:extLst>
        </c:ser>
        <c:dLbls>
          <c:showLegendKey val="0"/>
          <c:showVal val="0"/>
          <c:showCatName val="0"/>
          <c:showSerName val="0"/>
          <c:showPercent val="0"/>
          <c:showBubbleSize val="0"/>
        </c:dLbls>
        <c:gapWidth val="150"/>
        <c:axId val="180676048"/>
        <c:axId val="180676608"/>
      </c:barChart>
      <c:catAx>
        <c:axId val="180676048"/>
        <c:scaling>
          <c:orientation val="minMax"/>
        </c:scaling>
        <c:delete val="0"/>
        <c:axPos val="b"/>
        <c:numFmt formatCode="General" sourceLinked="1"/>
        <c:majorTickMark val="out"/>
        <c:minorTickMark val="none"/>
        <c:tickLblPos val="nextTo"/>
        <c:crossAx val="180676608"/>
        <c:crosses val="autoZero"/>
        <c:auto val="1"/>
        <c:lblAlgn val="ctr"/>
        <c:lblOffset val="100"/>
        <c:noMultiLvlLbl val="0"/>
      </c:catAx>
      <c:valAx>
        <c:axId val="180676608"/>
        <c:scaling>
          <c:orientation val="minMax"/>
        </c:scaling>
        <c:delete val="0"/>
        <c:axPos val="l"/>
        <c:majorGridlines/>
        <c:numFmt formatCode="General" sourceLinked="1"/>
        <c:majorTickMark val="out"/>
        <c:minorTickMark val="none"/>
        <c:tickLblPos val="nextTo"/>
        <c:crossAx val="180676048"/>
        <c:crosses val="autoZero"/>
        <c:crossBetween val="between"/>
      </c:valAx>
      <c:spPr>
        <a:noFill/>
        <a:ln w="25372">
          <a:noFill/>
        </a:ln>
      </c:spPr>
    </c:plotArea>
    <c:legend>
      <c:legendPos val="r"/>
      <c:overlay val="0"/>
    </c:legend>
    <c:plotVisOnly val="1"/>
    <c:dispBlanksAs val="gap"/>
    <c:showDLblsOverMax val="0"/>
  </c:chart>
  <c:txPr>
    <a:bodyPr/>
    <a:lstStyle/>
    <a:p>
      <a:pPr>
        <a:defRPr sz="1798"/>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Tabelle1!$B$1</c:f>
              <c:strCache>
                <c:ptCount val="1"/>
                <c:pt idx="0">
                  <c:v>Unspez. RS</c:v>
                </c:pt>
              </c:strCache>
            </c:strRef>
          </c:tx>
          <c:invertIfNegative val="0"/>
          <c:cat>
            <c:strRef>
              <c:f>Tabelle1!$A$2:$A$3</c:f>
              <c:strCache>
                <c:ptCount val="2"/>
                <c:pt idx="0">
                  <c:v>RVO </c:v>
                </c:pt>
                <c:pt idx="1">
                  <c:v>Facharztvertrag</c:v>
                </c:pt>
              </c:strCache>
            </c:strRef>
          </c:cat>
          <c:val>
            <c:numRef>
              <c:f>Tabelle1!$B$2:$B$3</c:f>
              <c:numCache>
                <c:formatCode>General</c:formatCode>
                <c:ptCount val="2"/>
                <c:pt idx="0">
                  <c:v>47.9</c:v>
                </c:pt>
                <c:pt idx="1">
                  <c:v>45</c:v>
                </c:pt>
              </c:numCache>
            </c:numRef>
          </c:val>
          <c:extLst>
            <c:ext xmlns:c16="http://schemas.microsoft.com/office/drawing/2014/chart" uri="{C3380CC4-5D6E-409C-BE32-E72D297353CC}">
              <c16:uniqueId val="{00000000-2F7A-41CE-A89A-BF7E90F76B08}"/>
            </c:ext>
          </c:extLst>
        </c:ser>
        <c:dLbls>
          <c:showLegendKey val="0"/>
          <c:showVal val="0"/>
          <c:showCatName val="0"/>
          <c:showSerName val="0"/>
          <c:showPercent val="0"/>
          <c:showBubbleSize val="0"/>
        </c:dLbls>
        <c:gapWidth val="150"/>
        <c:axId val="180707504"/>
        <c:axId val="180708064"/>
      </c:barChart>
      <c:catAx>
        <c:axId val="180707504"/>
        <c:scaling>
          <c:orientation val="minMax"/>
        </c:scaling>
        <c:delete val="0"/>
        <c:axPos val="b"/>
        <c:numFmt formatCode="General" sourceLinked="1"/>
        <c:majorTickMark val="out"/>
        <c:minorTickMark val="none"/>
        <c:tickLblPos val="nextTo"/>
        <c:crossAx val="180708064"/>
        <c:crosses val="autoZero"/>
        <c:auto val="1"/>
        <c:lblAlgn val="ctr"/>
        <c:lblOffset val="100"/>
        <c:noMultiLvlLbl val="0"/>
      </c:catAx>
      <c:valAx>
        <c:axId val="180708064"/>
        <c:scaling>
          <c:orientation val="minMax"/>
        </c:scaling>
        <c:delete val="0"/>
        <c:axPos val="l"/>
        <c:majorGridlines/>
        <c:numFmt formatCode="General" sourceLinked="1"/>
        <c:majorTickMark val="out"/>
        <c:minorTickMark val="none"/>
        <c:tickLblPos val="nextTo"/>
        <c:crossAx val="180707504"/>
        <c:crosses val="autoZero"/>
        <c:crossBetween val="between"/>
      </c:valAx>
      <c:spPr>
        <a:noFill/>
        <a:ln w="25395">
          <a:noFill/>
        </a:ln>
      </c:spPr>
    </c:plotArea>
    <c:legend>
      <c:legendPos val="r"/>
      <c:overlay val="0"/>
    </c:legend>
    <c:plotVisOnly val="1"/>
    <c:dispBlanksAs val="gap"/>
    <c:showDLblsOverMax val="0"/>
  </c:chart>
  <c:txPr>
    <a:bodyPr/>
    <a:lstStyle/>
    <a:p>
      <a:pPr>
        <a:defRPr sz="1801"/>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dirty="0"/>
              <a:t>Spez. RS</a:t>
            </a:r>
          </a:p>
        </c:rich>
      </c:tx>
      <c:overlay val="0"/>
    </c:title>
    <c:autoTitleDeleted val="0"/>
    <c:plotArea>
      <c:layout/>
      <c:barChart>
        <c:barDir val="col"/>
        <c:grouping val="clustered"/>
        <c:varyColors val="0"/>
        <c:ser>
          <c:idx val="0"/>
          <c:order val="0"/>
          <c:tx>
            <c:strRef>
              <c:f>Tabelle1!$B$1</c:f>
              <c:strCache>
                <c:ptCount val="1"/>
                <c:pt idx="0">
                  <c:v>Ortho - Kontakte</c:v>
                </c:pt>
              </c:strCache>
            </c:strRef>
          </c:tx>
          <c:invertIfNegative val="0"/>
          <c:cat>
            <c:strRef>
              <c:f>Tabelle1!$A$2:$A$3</c:f>
              <c:strCache>
                <c:ptCount val="2"/>
                <c:pt idx="0">
                  <c:v>Regelversorgung Ortho</c:v>
                </c:pt>
                <c:pt idx="1">
                  <c:v>Facharztvertrag</c:v>
                </c:pt>
              </c:strCache>
            </c:strRef>
          </c:cat>
          <c:val>
            <c:numRef>
              <c:f>Tabelle1!$B$2:$B$3</c:f>
              <c:numCache>
                <c:formatCode>General</c:formatCode>
                <c:ptCount val="2"/>
                <c:pt idx="0">
                  <c:v>1.62</c:v>
                </c:pt>
                <c:pt idx="1">
                  <c:v>0.2</c:v>
                </c:pt>
              </c:numCache>
            </c:numRef>
          </c:val>
          <c:extLst>
            <c:ext xmlns:c16="http://schemas.microsoft.com/office/drawing/2014/chart" uri="{C3380CC4-5D6E-409C-BE32-E72D297353CC}">
              <c16:uniqueId val="{00000000-0127-4F35-9372-B2B41C53134F}"/>
            </c:ext>
          </c:extLst>
        </c:ser>
        <c:dLbls>
          <c:showLegendKey val="0"/>
          <c:showVal val="0"/>
          <c:showCatName val="0"/>
          <c:showSerName val="0"/>
          <c:showPercent val="0"/>
          <c:showBubbleSize val="0"/>
        </c:dLbls>
        <c:gapWidth val="150"/>
        <c:axId val="174876672"/>
        <c:axId val="174877232"/>
      </c:barChart>
      <c:catAx>
        <c:axId val="174876672"/>
        <c:scaling>
          <c:orientation val="minMax"/>
        </c:scaling>
        <c:delete val="0"/>
        <c:axPos val="b"/>
        <c:numFmt formatCode="General" sourceLinked="1"/>
        <c:majorTickMark val="out"/>
        <c:minorTickMark val="none"/>
        <c:tickLblPos val="nextTo"/>
        <c:crossAx val="174877232"/>
        <c:crosses val="autoZero"/>
        <c:auto val="1"/>
        <c:lblAlgn val="ctr"/>
        <c:lblOffset val="100"/>
        <c:noMultiLvlLbl val="0"/>
      </c:catAx>
      <c:valAx>
        <c:axId val="174877232"/>
        <c:scaling>
          <c:orientation val="minMax"/>
        </c:scaling>
        <c:delete val="0"/>
        <c:axPos val="l"/>
        <c:majorGridlines/>
        <c:numFmt formatCode="General" sourceLinked="1"/>
        <c:majorTickMark val="out"/>
        <c:minorTickMark val="none"/>
        <c:tickLblPos val="nextTo"/>
        <c:crossAx val="174876672"/>
        <c:crosses val="autoZero"/>
        <c:crossBetween val="between"/>
      </c:valAx>
      <c:spPr>
        <a:noFill/>
        <a:ln w="25402">
          <a:noFill/>
        </a:ln>
      </c:spPr>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de-DE" dirty="0" err="1"/>
              <a:t>Unspez</a:t>
            </a:r>
            <a:r>
              <a:rPr lang="de-DE" dirty="0"/>
              <a:t>.</a:t>
            </a:r>
            <a:r>
              <a:rPr lang="de-DE" baseline="0" dirty="0"/>
              <a:t> RS </a:t>
            </a:r>
            <a:endParaRPr lang="de-DE" dirty="0"/>
          </a:p>
        </c:rich>
      </c:tx>
      <c:overlay val="0"/>
    </c:title>
    <c:autoTitleDeleted val="0"/>
    <c:plotArea>
      <c:layout/>
      <c:barChart>
        <c:barDir val="col"/>
        <c:grouping val="clustered"/>
        <c:varyColors val="0"/>
        <c:ser>
          <c:idx val="0"/>
          <c:order val="0"/>
          <c:tx>
            <c:strRef>
              <c:f>Tabelle1!$B$1</c:f>
              <c:strCache>
                <c:ptCount val="1"/>
                <c:pt idx="0">
                  <c:v>Ortho - Kontakte</c:v>
                </c:pt>
              </c:strCache>
            </c:strRef>
          </c:tx>
          <c:invertIfNegative val="0"/>
          <c:cat>
            <c:strRef>
              <c:f>Tabelle1!$A$2:$A$3</c:f>
              <c:strCache>
                <c:ptCount val="2"/>
                <c:pt idx="0">
                  <c:v>Regelversorgung Ortho</c:v>
                </c:pt>
                <c:pt idx="1">
                  <c:v>Facharztvertrag</c:v>
                </c:pt>
              </c:strCache>
            </c:strRef>
          </c:cat>
          <c:val>
            <c:numRef>
              <c:f>Tabelle1!$B$2:$B$3</c:f>
              <c:numCache>
                <c:formatCode>General</c:formatCode>
                <c:ptCount val="2"/>
                <c:pt idx="0">
                  <c:v>1.68</c:v>
                </c:pt>
                <c:pt idx="1">
                  <c:v>0.23</c:v>
                </c:pt>
              </c:numCache>
            </c:numRef>
          </c:val>
          <c:extLst>
            <c:ext xmlns:c16="http://schemas.microsoft.com/office/drawing/2014/chart" uri="{C3380CC4-5D6E-409C-BE32-E72D297353CC}">
              <c16:uniqueId val="{00000000-85A5-4076-B5E7-4DB2A047598D}"/>
            </c:ext>
          </c:extLst>
        </c:ser>
        <c:dLbls>
          <c:showLegendKey val="0"/>
          <c:showVal val="0"/>
          <c:showCatName val="0"/>
          <c:showSerName val="0"/>
          <c:showPercent val="0"/>
          <c:showBubbleSize val="0"/>
        </c:dLbls>
        <c:gapWidth val="150"/>
        <c:axId val="179392720"/>
        <c:axId val="179393280"/>
      </c:barChart>
      <c:catAx>
        <c:axId val="179392720"/>
        <c:scaling>
          <c:orientation val="minMax"/>
        </c:scaling>
        <c:delete val="0"/>
        <c:axPos val="b"/>
        <c:numFmt formatCode="General" sourceLinked="1"/>
        <c:majorTickMark val="out"/>
        <c:minorTickMark val="none"/>
        <c:tickLblPos val="nextTo"/>
        <c:crossAx val="179393280"/>
        <c:crosses val="autoZero"/>
        <c:auto val="1"/>
        <c:lblAlgn val="ctr"/>
        <c:lblOffset val="100"/>
        <c:noMultiLvlLbl val="0"/>
      </c:catAx>
      <c:valAx>
        <c:axId val="179393280"/>
        <c:scaling>
          <c:orientation val="minMax"/>
        </c:scaling>
        <c:delete val="0"/>
        <c:axPos val="l"/>
        <c:majorGridlines/>
        <c:numFmt formatCode="General" sourceLinked="1"/>
        <c:majorTickMark val="out"/>
        <c:minorTickMark val="none"/>
        <c:tickLblPos val="nextTo"/>
        <c:crossAx val="179392720"/>
        <c:crosses val="autoZero"/>
        <c:crossBetween val="between"/>
      </c:valAx>
      <c:spPr>
        <a:noFill/>
        <a:ln w="25402">
          <a:noFill/>
        </a:ln>
      </c:spPr>
    </c:plotArea>
    <c:legend>
      <c:legendPos val="r"/>
      <c:overlay val="0"/>
    </c:legend>
    <c:plotVisOnly val="1"/>
    <c:dispBlanksAs val="gap"/>
    <c:showDLblsOverMax val="0"/>
  </c:chart>
  <c:txPr>
    <a:bodyPr/>
    <a:lstStyle/>
    <a:p>
      <a:pPr>
        <a:defRPr sz="1800"/>
      </a:pPr>
      <a:endParaRPr lang="de-D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600" dirty="0">
                <a:solidFill>
                  <a:schemeClr val="tx1"/>
                </a:solidFill>
                <a:latin typeface="Arial Narrow" panose="020B0606020202030204" pitchFamily="34" charset="0"/>
              </a:rPr>
              <a:t>Unkoordinierte</a:t>
            </a:r>
            <a:r>
              <a:rPr lang="de-DE" sz="1600" baseline="0" dirty="0">
                <a:solidFill>
                  <a:schemeClr val="tx1"/>
                </a:solidFill>
                <a:latin typeface="Arial Narrow" panose="020B0606020202030204" pitchFamily="34" charset="0"/>
              </a:rPr>
              <a:t> Orthopäden-Inanspruchnahme</a:t>
            </a:r>
            <a:endParaRPr lang="de-DE" sz="1600" dirty="0">
              <a:solidFill>
                <a:schemeClr val="tx1"/>
              </a:solidFill>
              <a:latin typeface="Arial Narrow" panose="020B0606020202030204" pitchFamily="34" charset="0"/>
            </a:endParaRPr>
          </a:p>
        </c:rich>
      </c:tx>
      <c:layout>
        <c:manualLayout>
          <c:xMode val="edge"/>
          <c:yMode val="edge"/>
          <c:x val="0.24515716023302001"/>
          <c:y val="0"/>
        </c:manualLayout>
      </c:layout>
      <c:overlay val="0"/>
      <c:spPr>
        <a:noFill/>
        <a:ln>
          <a:noFill/>
        </a:ln>
        <a:effectLst/>
      </c:spPr>
    </c:title>
    <c:autoTitleDeleted val="0"/>
    <c:plotArea>
      <c:layout>
        <c:manualLayout>
          <c:layoutTarget val="inner"/>
          <c:xMode val="edge"/>
          <c:yMode val="edge"/>
          <c:x val="7.2817147856517897E-2"/>
          <c:y val="0.18097222222222201"/>
          <c:w val="0.77162729658792695"/>
          <c:h val="0.720887649460484"/>
        </c:manualLayout>
      </c:layout>
      <c:barChart>
        <c:barDir val="col"/>
        <c:grouping val="clustered"/>
        <c:varyColors val="0"/>
        <c:dLbls>
          <c:showLegendKey val="0"/>
          <c:showVal val="0"/>
          <c:showCatName val="0"/>
          <c:showSerName val="0"/>
          <c:showPercent val="0"/>
          <c:showBubbleSize val="0"/>
        </c:dLbls>
        <c:gapWidth val="20"/>
        <c:axId val="179394960"/>
        <c:axId val="179395520"/>
      </c:barChart>
      <c:catAx>
        <c:axId val="17939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4">
                    <a:lumMod val="50000"/>
                  </a:schemeClr>
                </a:solidFill>
                <a:latin typeface="Arial Narrow" panose="020B0606020202030204" pitchFamily="34" charset="0"/>
                <a:ea typeface="+mn-ea"/>
                <a:cs typeface="+mn-cs"/>
              </a:defRPr>
            </a:pPr>
            <a:endParaRPr lang="de-DE"/>
          </a:p>
        </c:txPr>
        <c:crossAx val="179395520"/>
        <c:crosses val="autoZero"/>
        <c:auto val="1"/>
        <c:lblAlgn val="ctr"/>
        <c:lblOffset val="100"/>
        <c:noMultiLvlLbl val="0"/>
      </c:catAx>
      <c:valAx>
        <c:axId val="179395520"/>
        <c:scaling>
          <c:orientation val="minMax"/>
        </c:scaling>
        <c:delete val="1"/>
        <c:axPos val="l"/>
        <c:numFmt formatCode="General" sourceLinked="1"/>
        <c:majorTickMark val="none"/>
        <c:minorTickMark val="none"/>
        <c:tickLblPos val="nextTo"/>
        <c:crossAx val="17939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title>
    <c:autoTitleDeleted val="0"/>
    <c:plotArea>
      <c:layout/>
      <c:barChart>
        <c:barDir val="col"/>
        <c:grouping val="clustered"/>
        <c:varyColors val="0"/>
        <c:ser>
          <c:idx val="0"/>
          <c:order val="0"/>
          <c:tx>
            <c:strRef>
              <c:f>Tabelle1!$B$1</c:f>
              <c:strCache>
                <c:ptCount val="1"/>
                <c:pt idx="0">
                  <c:v>Spez. RS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Tabelle1!$A$2:$A$3</c:f>
              <c:strCache>
                <c:ptCount val="2"/>
                <c:pt idx="0">
                  <c:v>RVO  </c:v>
                </c:pt>
                <c:pt idx="1">
                  <c:v>Facharztvertrag</c:v>
                </c:pt>
              </c:strCache>
            </c:strRef>
          </c:cat>
          <c:val>
            <c:numRef>
              <c:f>Tabelle1!$B$2:$B$3</c:f>
              <c:numCache>
                <c:formatCode>0.0</c:formatCode>
                <c:ptCount val="2"/>
                <c:pt idx="0">
                  <c:v>13.8</c:v>
                </c:pt>
                <c:pt idx="1">
                  <c:v>10.8</c:v>
                </c:pt>
              </c:numCache>
            </c:numRef>
          </c:val>
          <c:extLst>
            <c:ext xmlns:c16="http://schemas.microsoft.com/office/drawing/2014/chart" uri="{C3380CC4-5D6E-409C-BE32-E72D297353CC}">
              <c16:uniqueId val="{00000000-3400-4316-B2DB-147A5D8A0FE7}"/>
            </c:ext>
          </c:extLst>
        </c:ser>
        <c:dLbls>
          <c:showLegendKey val="0"/>
          <c:showVal val="0"/>
          <c:showCatName val="0"/>
          <c:showSerName val="0"/>
          <c:showPercent val="0"/>
          <c:showBubbleSize val="0"/>
        </c:dLbls>
        <c:gapWidth val="75"/>
        <c:overlap val="-25"/>
        <c:axId val="179491824"/>
        <c:axId val="179492384"/>
      </c:barChart>
      <c:catAx>
        <c:axId val="179491824"/>
        <c:scaling>
          <c:orientation val="minMax"/>
        </c:scaling>
        <c:delete val="0"/>
        <c:axPos val="b"/>
        <c:numFmt formatCode="General" sourceLinked="1"/>
        <c:majorTickMark val="none"/>
        <c:minorTickMark val="none"/>
        <c:tickLblPos val="nextTo"/>
        <c:crossAx val="179492384"/>
        <c:crosses val="autoZero"/>
        <c:auto val="1"/>
        <c:lblAlgn val="ctr"/>
        <c:lblOffset val="100"/>
        <c:noMultiLvlLbl val="0"/>
      </c:catAx>
      <c:valAx>
        <c:axId val="179492384"/>
        <c:scaling>
          <c:orientation val="minMax"/>
        </c:scaling>
        <c:delete val="0"/>
        <c:axPos val="l"/>
        <c:majorGridlines/>
        <c:numFmt formatCode="0.0" sourceLinked="1"/>
        <c:majorTickMark val="none"/>
        <c:minorTickMark val="none"/>
        <c:tickLblPos val="nextTo"/>
        <c:spPr>
          <a:ln w="9525">
            <a:noFill/>
          </a:ln>
        </c:spPr>
        <c:crossAx val="179491824"/>
        <c:crosses val="autoZero"/>
        <c:crossBetween val="between"/>
      </c:valAx>
      <c:spPr>
        <a:noFill/>
        <a:ln w="25393">
          <a:noFill/>
        </a:ln>
      </c:spPr>
    </c:plotArea>
    <c:legend>
      <c:legendPos val="b"/>
      <c:overlay val="0"/>
    </c:legend>
    <c:plotVisOnly val="1"/>
    <c:dispBlanksAs val="gap"/>
    <c:showDLblsOverMax val="0"/>
  </c:chart>
  <c:txPr>
    <a:bodyPr/>
    <a:lstStyle/>
    <a:p>
      <a:pPr>
        <a:defRPr sz="1800"/>
      </a:pPr>
      <a:endParaRPr lang="de-DE"/>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600" dirty="0">
                <a:solidFill>
                  <a:schemeClr val="tx1"/>
                </a:solidFill>
                <a:latin typeface="Arial Narrow" panose="020B0606020202030204" pitchFamily="34" charset="0"/>
              </a:rPr>
              <a:t>Unkoordinierte</a:t>
            </a:r>
            <a:r>
              <a:rPr lang="de-DE" sz="1600" baseline="0" dirty="0">
                <a:solidFill>
                  <a:schemeClr val="tx1"/>
                </a:solidFill>
                <a:latin typeface="Arial Narrow" panose="020B0606020202030204" pitchFamily="34" charset="0"/>
              </a:rPr>
              <a:t> Orthopäden-Inanspruchnahme</a:t>
            </a:r>
            <a:endParaRPr lang="de-DE" sz="1600" dirty="0">
              <a:solidFill>
                <a:schemeClr val="tx1"/>
              </a:solidFill>
              <a:latin typeface="Arial Narrow" panose="020B0606020202030204" pitchFamily="34" charset="0"/>
            </a:endParaRPr>
          </a:p>
        </c:rich>
      </c:tx>
      <c:layout>
        <c:manualLayout>
          <c:xMode val="edge"/>
          <c:yMode val="edge"/>
          <c:x val="0.24515716023302001"/>
          <c:y val="0"/>
        </c:manualLayout>
      </c:layout>
      <c:overlay val="0"/>
      <c:spPr>
        <a:noFill/>
        <a:ln>
          <a:noFill/>
        </a:ln>
        <a:effectLst/>
      </c:spPr>
    </c:title>
    <c:autoTitleDeleted val="0"/>
    <c:plotArea>
      <c:layout>
        <c:manualLayout>
          <c:layoutTarget val="inner"/>
          <c:xMode val="edge"/>
          <c:yMode val="edge"/>
          <c:x val="7.2817147856517897E-2"/>
          <c:y val="0.18097222222222201"/>
          <c:w val="0.77162729658792695"/>
          <c:h val="0.720887649460484"/>
        </c:manualLayout>
      </c:layout>
      <c:barChart>
        <c:barDir val="col"/>
        <c:grouping val="clustered"/>
        <c:varyColors val="0"/>
        <c:dLbls>
          <c:showLegendKey val="0"/>
          <c:showVal val="0"/>
          <c:showCatName val="0"/>
          <c:showSerName val="0"/>
          <c:showPercent val="0"/>
          <c:showBubbleSize val="0"/>
        </c:dLbls>
        <c:gapWidth val="20"/>
        <c:axId val="68893920"/>
        <c:axId val="68894480"/>
      </c:barChart>
      <c:catAx>
        <c:axId val="688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4">
                    <a:lumMod val="50000"/>
                  </a:schemeClr>
                </a:solidFill>
                <a:latin typeface="Arial Narrow" panose="020B0606020202030204" pitchFamily="34" charset="0"/>
                <a:ea typeface="+mn-ea"/>
                <a:cs typeface="+mn-cs"/>
              </a:defRPr>
            </a:pPr>
            <a:endParaRPr lang="de-DE"/>
          </a:p>
        </c:txPr>
        <c:crossAx val="68894480"/>
        <c:crosses val="autoZero"/>
        <c:auto val="1"/>
        <c:lblAlgn val="ctr"/>
        <c:lblOffset val="100"/>
        <c:noMultiLvlLbl val="0"/>
      </c:catAx>
      <c:valAx>
        <c:axId val="68894480"/>
        <c:scaling>
          <c:orientation val="minMax"/>
        </c:scaling>
        <c:delete val="1"/>
        <c:axPos val="l"/>
        <c:numFmt formatCode="General" sourceLinked="1"/>
        <c:majorTickMark val="none"/>
        <c:minorTickMark val="none"/>
        <c:tickLblPos val="nextTo"/>
        <c:crossAx val="68893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Tabelle1!$B$1</c:f>
              <c:strCache>
                <c:ptCount val="1"/>
                <c:pt idx="0">
                  <c:v>Spez. RS</c:v>
                </c:pt>
              </c:strCache>
            </c:strRef>
          </c:tx>
          <c:invertIfNegative val="0"/>
          <c:cat>
            <c:strRef>
              <c:f>Tabelle1!$A$2:$A$3</c:f>
              <c:strCache>
                <c:ptCount val="2"/>
                <c:pt idx="0">
                  <c:v>RVO </c:v>
                </c:pt>
                <c:pt idx="1">
                  <c:v>Facharztvertrag</c:v>
                </c:pt>
              </c:strCache>
            </c:strRef>
          </c:cat>
          <c:val>
            <c:numRef>
              <c:f>Tabelle1!$B$2:$B$3</c:f>
              <c:numCache>
                <c:formatCode>0.00%</c:formatCode>
                <c:ptCount val="2"/>
                <c:pt idx="0">
                  <c:v>2.8000000000000001E-2</c:v>
                </c:pt>
                <c:pt idx="1">
                  <c:v>2.3E-2</c:v>
                </c:pt>
              </c:numCache>
            </c:numRef>
          </c:val>
          <c:extLst>
            <c:ext xmlns:c16="http://schemas.microsoft.com/office/drawing/2014/chart" uri="{C3380CC4-5D6E-409C-BE32-E72D297353CC}">
              <c16:uniqueId val="{00000000-1A17-4F0A-9EA5-4A6B61B08342}"/>
            </c:ext>
          </c:extLst>
        </c:ser>
        <c:dLbls>
          <c:showLegendKey val="0"/>
          <c:showVal val="0"/>
          <c:showCatName val="0"/>
          <c:showSerName val="0"/>
          <c:showPercent val="0"/>
          <c:showBubbleSize val="0"/>
        </c:dLbls>
        <c:gapWidth val="150"/>
        <c:axId val="68896720"/>
        <c:axId val="68897280"/>
      </c:barChart>
      <c:catAx>
        <c:axId val="68896720"/>
        <c:scaling>
          <c:orientation val="minMax"/>
        </c:scaling>
        <c:delete val="0"/>
        <c:axPos val="b"/>
        <c:numFmt formatCode="General" sourceLinked="1"/>
        <c:majorTickMark val="out"/>
        <c:minorTickMark val="none"/>
        <c:tickLblPos val="nextTo"/>
        <c:crossAx val="68897280"/>
        <c:crosses val="autoZero"/>
        <c:auto val="1"/>
        <c:lblAlgn val="ctr"/>
        <c:lblOffset val="100"/>
        <c:noMultiLvlLbl val="0"/>
      </c:catAx>
      <c:valAx>
        <c:axId val="68897280"/>
        <c:scaling>
          <c:orientation val="minMax"/>
        </c:scaling>
        <c:delete val="0"/>
        <c:axPos val="l"/>
        <c:majorGridlines/>
        <c:numFmt formatCode="0.00%" sourceLinked="1"/>
        <c:majorTickMark val="out"/>
        <c:minorTickMark val="none"/>
        <c:tickLblPos val="nextTo"/>
        <c:crossAx val="68896720"/>
        <c:crosses val="autoZero"/>
        <c:crossBetween val="between"/>
      </c:valAx>
      <c:spPr>
        <a:noFill/>
        <a:ln w="25374">
          <a:noFill/>
        </a:ln>
      </c:spPr>
    </c:plotArea>
    <c:legend>
      <c:legendPos val="r"/>
      <c:overlay val="0"/>
    </c:legend>
    <c:plotVisOnly val="1"/>
    <c:dispBlanksAs val="gap"/>
    <c:showDLblsOverMax val="0"/>
  </c:chart>
  <c:txPr>
    <a:bodyPr/>
    <a:lstStyle/>
    <a:p>
      <a:pPr>
        <a:defRPr sz="1799"/>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barChart>
        <c:barDir val="col"/>
        <c:grouping val="clustered"/>
        <c:varyColors val="0"/>
        <c:ser>
          <c:idx val="0"/>
          <c:order val="0"/>
          <c:tx>
            <c:strRef>
              <c:f>Tabelle1!$B$1</c:f>
              <c:strCache>
                <c:ptCount val="1"/>
                <c:pt idx="0">
                  <c:v>Unspez. RS</c:v>
                </c:pt>
              </c:strCache>
            </c:strRef>
          </c:tx>
          <c:invertIfNegative val="0"/>
          <c:cat>
            <c:strRef>
              <c:f>Tabelle1!$A$2:$A$3</c:f>
              <c:strCache>
                <c:ptCount val="2"/>
                <c:pt idx="0">
                  <c:v>RVO </c:v>
                </c:pt>
                <c:pt idx="1">
                  <c:v>Facharztvertrag</c:v>
                </c:pt>
              </c:strCache>
            </c:strRef>
          </c:cat>
          <c:val>
            <c:numRef>
              <c:f>Tabelle1!$B$2:$B$3</c:f>
              <c:numCache>
                <c:formatCode>0.00%</c:formatCode>
                <c:ptCount val="2"/>
                <c:pt idx="0">
                  <c:v>7.0000000000000001E-3</c:v>
                </c:pt>
                <c:pt idx="1">
                  <c:v>4.0000000000000001E-3</c:v>
                </c:pt>
              </c:numCache>
            </c:numRef>
          </c:val>
          <c:extLst>
            <c:ext xmlns:c16="http://schemas.microsoft.com/office/drawing/2014/chart" uri="{C3380CC4-5D6E-409C-BE32-E72D297353CC}">
              <c16:uniqueId val="{00000000-892E-4DB2-9244-EBF9D005052E}"/>
            </c:ext>
          </c:extLst>
        </c:ser>
        <c:dLbls>
          <c:showLegendKey val="0"/>
          <c:showVal val="0"/>
          <c:showCatName val="0"/>
          <c:showSerName val="0"/>
          <c:showPercent val="0"/>
          <c:showBubbleSize val="0"/>
        </c:dLbls>
        <c:gapWidth val="150"/>
        <c:axId val="179922272"/>
        <c:axId val="179922832"/>
      </c:barChart>
      <c:catAx>
        <c:axId val="179922272"/>
        <c:scaling>
          <c:orientation val="minMax"/>
        </c:scaling>
        <c:delete val="0"/>
        <c:axPos val="b"/>
        <c:numFmt formatCode="General" sourceLinked="1"/>
        <c:majorTickMark val="out"/>
        <c:minorTickMark val="none"/>
        <c:tickLblPos val="nextTo"/>
        <c:crossAx val="179922832"/>
        <c:crosses val="autoZero"/>
        <c:auto val="1"/>
        <c:lblAlgn val="ctr"/>
        <c:lblOffset val="100"/>
        <c:noMultiLvlLbl val="0"/>
      </c:catAx>
      <c:valAx>
        <c:axId val="179922832"/>
        <c:scaling>
          <c:orientation val="minMax"/>
        </c:scaling>
        <c:delete val="0"/>
        <c:axPos val="l"/>
        <c:majorGridlines/>
        <c:numFmt formatCode="0.00%" sourceLinked="1"/>
        <c:majorTickMark val="out"/>
        <c:minorTickMark val="none"/>
        <c:tickLblPos val="nextTo"/>
        <c:crossAx val="179922272"/>
        <c:crosses val="autoZero"/>
        <c:crossBetween val="between"/>
      </c:valAx>
      <c:spPr>
        <a:noFill/>
        <a:ln w="25395">
          <a:noFill/>
        </a:ln>
      </c:spPr>
    </c:plotArea>
    <c:legend>
      <c:legendPos val="r"/>
      <c:overlay val="0"/>
    </c:legend>
    <c:plotVisOnly val="1"/>
    <c:dispBlanksAs val="gap"/>
    <c:showDLblsOverMax val="0"/>
  </c:chart>
  <c:txPr>
    <a:bodyPr/>
    <a:lstStyle/>
    <a:p>
      <a:pPr>
        <a:defRPr sz="1801"/>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600" dirty="0">
                <a:solidFill>
                  <a:schemeClr val="tx1"/>
                </a:solidFill>
                <a:latin typeface="Arial Narrow" panose="020B0606020202030204" pitchFamily="34" charset="0"/>
              </a:rPr>
              <a:t>Unkoordinierte</a:t>
            </a:r>
            <a:r>
              <a:rPr lang="de-DE" sz="1600" baseline="0" dirty="0">
                <a:solidFill>
                  <a:schemeClr val="tx1"/>
                </a:solidFill>
                <a:latin typeface="Arial Narrow" panose="020B0606020202030204" pitchFamily="34" charset="0"/>
              </a:rPr>
              <a:t> Orthopäden-Inanspruchnahme</a:t>
            </a:r>
            <a:endParaRPr lang="de-DE" sz="1600" dirty="0">
              <a:solidFill>
                <a:schemeClr val="tx1"/>
              </a:solidFill>
              <a:latin typeface="Arial Narrow" panose="020B0606020202030204" pitchFamily="34" charset="0"/>
            </a:endParaRPr>
          </a:p>
        </c:rich>
      </c:tx>
      <c:layout>
        <c:manualLayout>
          <c:xMode val="edge"/>
          <c:yMode val="edge"/>
          <c:x val="0.24515716023302001"/>
          <c:y val="0"/>
        </c:manualLayout>
      </c:layout>
      <c:overlay val="0"/>
      <c:spPr>
        <a:noFill/>
        <a:ln>
          <a:noFill/>
        </a:ln>
        <a:effectLst/>
      </c:spPr>
    </c:title>
    <c:autoTitleDeleted val="0"/>
    <c:plotArea>
      <c:layout>
        <c:manualLayout>
          <c:layoutTarget val="inner"/>
          <c:xMode val="edge"/>
          <c:yMode val="edge"/>
          <c:x val="7.2817147856517897E-2"/>
          <c:y val="0.18097222222222201"/>
          <c:w val="0.77162729658792695"/>
          <c:h val="0.720887649460484"/>
        </c:manualLayout>
      </c:layout>
      <c:barChart>
        <c:barDir val="col"/>
        <c:grouping val="clustered"/>
        <c:varyColors val="0"/>
        <c:dLbls>
          <c:showLegendKey val="0"/>
          <c:showVal val="0"/>
          <c:showCatName val="0"/>
          <c:showSerName val="0"/>
          <c:showPercent val="0"/>
          <c:showBubbleSize val="0"/>
        </c:dLbls>
        <c:gapWidth val="20"/>
        <c:axId val="180673248"/>
        <c:axId val="180673808"/>
      </c:barChart>
      <c:catAx>
        <c:axId val="180673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accent4">
                    <a:lumMod val="50000"/>
                  </a:schemeClr>
                </a:solidFill>
                <a:latin typeface="Arial Narrow" panose="020B0606020202030204" pitchFamily="34" charset="0"/>
                <a:ea typeface="+mn-ea"/>
                <a:cs typeface="+mn-cs"/>
              </a:defRPr>
            </a:pPr>
            <a:endParaRPr lang="de-DE"/>
          </a:p>
        </c:txPr>
        <c:crossAx val="180673808"/>
        <c:crosses val="autoZero"/>
        <c:auto val="1"/>
        <c:lblAlgn val="ctr"/>
        <c:lblOffset val="100"/>
        <c:noMultiLvlLbl val="0"/>
      </c:catAx>
      <c:valAx>
        <c:axId val="180673808"/>
        <c:scaling>
          <c:orientation val="minMax"/>
        </c:scaling>
        <c:delete val="1"/>
        <c:axPos val="l"/>
        <c:numFmt formatCode="General" sourceLinked="1"/>
        <c:majorTickMark val="none"/>
        <c:minorTickMark val="none"/>
        <c:tickLblPos val="nextTo"/>
        <c:crossAx val="180673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2">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wmf"/></Relationships>
</file>

<file path=ppt/drawings/drawing1.xml><?xml version="1.0" encoding="utf-8"?>
<c:userShapes xmlns:c="http://schemas.openxmlformats.org/drawingml/2006/chart">
  <cdr:relSizeAnchor xmlns:cdr="http://schemas.openxmlformats.org/drawingml/2006/chartDrawing">
    <cdr:from>
      <cdr:x>0.29578</cdr:x>
      <cdr:y>0.50281</cdr:y>
    </cdr:from>
    <cdr:to>
      <cdr:x>0.44816</cdr:x>
      <cdr:y>0.57586</cdr:y>
    </cdr:to>
    <cdr:sp macro="" textlink="">
      <cdr:nvSpPr>
        <cdr:cNvPr id="2" name="Textfeld 1"/>
        <cdr:cNvSpPr txBox="1"/>
      </cdr:nvSpPr>
      <cdr:spPr>
        <a:xfrm xmlns:a="http://schemas.openxmlformats.org/drawingml/2006/main">
          <a:off x="1378544" y="2013106"/>
          <a:ext cx="710214" cy="2924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de-DE"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C0C871D-4241-5344-AC90-F28A409445DA}" type="datetimeFigureOut">
              <a:rPr lang="de-DE"/>
              <a:pPr>
                <a:defRPr/>
              </a:pPr>
              <a:t>24.01.2019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3275D1C-4656-A74A-9280-B6D53A24B9C9}" type="slidenum">
              <a:rPr lang="de-DE"/>
              <a:pPr>
                <a:defRPr/>
              </a:pPr>
              <a:t>‹Nr.›</a:t>
            </a:fld>
            <a:endParaRPr lang="de-DE"/>
          </a:p>
        </p:txBody>
      </p:sp>
    </p:spTree>
    <p:extLst>
      <p:ext uri="{BB962C8B-B14F-4D97-AF65-F5344CB8AC3E}">
        <p14:creationId xmlns:p14="http://schemas.microsoft.com/office/powerpoint/2010/main" val="11314418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65D625B-2918-0049-8F31-A66D14BF3C82}" type="datetimeFigureOut">
              <a:rPr lang="de-DE"/>
              <a:pPr>
                <a:defRPr/>
              </a:pPr>
              <a:t>24.01.2019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60C075A3-47F4-A14A-899B-415E86F76C10}" type="slidenum">
              <a:rPr lang="de-DE"/>
              <a:pPr>
                <a:defRPr/>
              </a:pPr>
              <a:t>‹Nr.›</a:t>
            </a:fld>
            <a:endParaRPr lang="de-DE"/>
          </a:p>
        </p:txBody>
      </p:sp>
    </p:spTree>
    <p:extLst>
      <p:ext uri="{BB962C8B-B14F-4D97-AF65-F5344CB8AC3E}">
        <p14:creationId xmlns:p14="http://schemas.microsoft.com/office/powerpoint/2010/main" val="388607486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60C075A3-47F4-A14A-899B-415E86F76C10}" type="slidenum">
              <a:rPr lang="de-DE" smtClean="0"/>
              <a:pPr>
                <a:defRPr/>
              </a:pPr>
              <a:t>1</a:t>
            </a:fld>
            <a:endParaRPr lang="de-DE"/>
          </a:p>
        </p:txBody>
      </p:sp>
    </p:spTree>
    <p:extLst>
      <p:ext uri="{BB962C8B-B14F-4D97-AF65-F5344CB8AC3E}">
        <p14:creationId xmlns:p14="http://schemas.microsoft.com/office/powerpoint/2010/main" val="234225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3</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3</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1188297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4</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4</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278843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8</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8</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3376996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11</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11</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141253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12</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12</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150523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13</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13</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255758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22</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22</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204649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p:cNvSpPr>
            <a:spLocks noGrp="1" noChangeArrowheads="1"/>
          </p:cNvSpPr>
          <p:nvPr>
            <p:ph type="sldNum" sz="quarter" idx="5"/>
          </p:nvPr>
        </p:nvSpPr>
        <p:spPr>
          <a:extLs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1pPr>
            <a:lvl2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2pPr>
            <a:lvl3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3pPr>
            <a:lvl4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4pPr>
            <a:lvl5pPr>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5pPr>
            <a:lvl6pPr marL="2321227"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6pPr>
            <a:lvl7pPr marL="2743269"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7pPr>
            <a:lvl8pPr marL="3165310"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8pPr>
            <a:lvl9pPr marL="3587351" indent="-211021" defTabSz="414715" eaLnBrk="0" fontAlgn="base" hangingPunct="0">
              <a:spcBef>
                <a:spcPct val="30000"/>
              </a:spcBef>
              <a:spcAft>
                <a:spcPct val="0"/>
              </a:spcAft>
              <a:buClr>
                <a:srgbClr val="000000"/>
              </a:buClr>
              <a:buSzPct val="100000"/>
              <a:buFont typeface="Times New Roman" charset="0"/>
              <a:tabLst>
                <a:tab pos="0" algn="l"/>
                <a:tab pos="413249" algn="l"/>
                <a:tab pos="827963" algn="l"/>
                <a:tab pos="1242677" algn="l"/>
                <a:tab pos="1657392" algn="l"/>
                <a:tab pos="2072106" algn="l"/>
                <a:tab pos="2486820" algn="l"/>
                <a:tab pos="2901534" algn="l"/>
                <a:tab pos="3316249" algn="l"/>
                <a:tab pos="3730963" algn="l"/>
                <a:tab pos="4145677" algn="l"/>
                <a:tab pos="4560391" algn="l"/>
                <a:tab pos="4975106" algn="l"/>
                <a:tab pos="5389819" algn="l"/>
                <a:tab pos="5804534" algn="l"/>
                <a:tab pos="6219248" algn="l"/>
                <a:tab pos="6633962" algn="l"/>
                <a:tab pos="7048676" algn="l"/>
                <a:tab pos="7463391" algn="l"/>
                <a:tab pos="7878105" algn="l"/>
                <a:tab pos="8292819" algn="l"/>
              </a:tabLst>
              <a:defRPr sz="1100">
                <a:solidFill>
                  <a:srgbClr val="000000"/>
                </a:solidFill>
                <a:latin typeface="Times New Roman" charset="0"/>
                <a:ea typeface="ＭＳ Ｐゴシック" charset="0"/>
              </a:defRPr>
            </a:lvl9pPr>
          </a:lstStyle>
          <a:p>
            <a:pPr>
              <a:defRPr/>
            </a:pPr>
            <a:fld id="{8170332F-3305-0D4D-BF3A-460FC643ABA1}" type="slidenum">
              <a:rPr lang="de-DE">
                <a:latin typeface="Calibri" charset="0"/>
              </a:rPr>
              <a:pPr>
                <a:defRPr/>
              </a:pPr>
              <a:t>37</a:t>
            </a:fld>
            <a:endParaRPr lang="de-DE">
              <a:latin typeface="Calibri" charset="0"/>
            </a:endParaRPr>
          </a:p>
        </p:txBody>
      </p:sp>
      <p:sp>
        <p:nvSpPr>
          <p:cNvPr id="26627"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7399" tIns="43533" rIns="87399" bIns="43533"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defRPr>
            </a:lvl9pPr>
          </a:lstStyle>
          <a:p>
            <a:pPr algn="r" fontAlgn="auto">
              <a:spcBef>
                <a:spcPts val="0"/>
              </a:spcBef>
              <a:spcAft>
                <a:spcPts val="0"/>
              </a:spcAft>
              <a:buSzPct val="100000"/>
              <a:defRPr/>
            </a:pPr>
            <a:fld id="{7EFEFCE9-F221-A646-802A-ECFB74E91395}" type="slidenum">
              <a:rPr lang="de-DE">
                <a:latin typeface="Calibri" charset="0"/>
                <a:ea typeface="Arial Unicode MS" charset="0"/>
                <a:cs typeface="Tahoma" charset="0"/>
              </a:rPr>
              <a:pPr algn="r" fontAlgn="auto">
                <a:spcBef>
                  <a:spcPts val="0"/>
                </a:spcBef>
                <a:spcAft>
                  <a:spcPts val="0"/>
                </a:spcAft>
                <a:buSzPct val="100000"/>
                <a:defRPr/>
              </a:pPr>
              <a:t>37</a:t>
            </a:fld>
            <a:endParaRPr lang="de-DE">
              <a:latin typeface="Calibri" charset="0"/>
              <a:ea typeface="Arial Unicode MS" charset="0"/>
              <a:cs typeface="Tahoma" charset="0"/>
            </a:endParaRPr>
          </a:p>
        </p:txBody>
      </p:sp>
      <p:sp>
        <p:nvSpPr>
          <p:cNvPr id="3174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sp>
      <p:sp>
        <p:nvSpPr>
          <p:cNvPr id="26629" name="Text Box 3"/>
          <p:cNvSpPr txBox="1">
            <a:spLocks noChangeArrowheads="1"/>
          </p:cNvSpPr>
          <p:nvPr/>
        </p:nvSpPr>
        <p:spPr bwMode="auto">
          <a:xfrm>
            <a:off x="685800" y="4344988"/>
            <a:ext cx="5486400" cy="4113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4408" tIns="42204" rIns="84408" bIns="42204" anchor="ctr"/>
          <a:lstStyle/>
          <a:p>
            <a:pPr fontAlgn="auto">
              <a:spcBef>
                <a:spcPts val="0"/>
              </a:spcBef>
              <a:spcAft>
                <a:spcPts val="0"/>
              </a:spcAft>
              <a:buClr>
                <a:srgbClr val="000000"/>
              </a:buClr>
              <a:buSzPct val="100000"/>
              <a:buFont typeface="Times New Roman" charset="0"/>
              <a:buNone/>
              <a:defRPr/>
            </a:pPr>
            <a:endParaRPr lang="de-DE">
              <a:latin typeface="+mn-lt"/>
              <a:ea typeface="+mn-ea"/>
              <a:cs typeface="+mn-cs"/>
            </a:endParaRPr>
          </a:p>
        </p:txBody>
      </p:sp>
    </p:spTree>
    <p:extLst>
      <p:ext uri="{BB962C8B-B14F-4D97-AF65-F5344CB8AC3E}">
        <p14:creationId xmlns:p14="http://schemas.microsoft.com/office/powerpoint/2010/main" val="1905254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lvl1pPr>
              <a:defRPr>
                <a:solidFill>
                  <a:schemeClr val="bg2"/>
                </a:solidFill>
              </a:defRPr>
            </a:lvl1pPr>
          </a:lstStyle>
          <a:p>
            <a:r>
              <a:rPr lang="de-DE"/>
              <a:t>Mastertitelformat bearbeiten</a:t>
            </a:r>
            <a:endParaRPr lang="de-DE"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DE" dirty="0"/>
          </a:p>
        </p:txBody>
      </p:sp>
      <p:sp>
        <p:nvSpPr>
          <p:cNvPr id="4"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5" name="Foliennummernplatzhalter 5"/>
          <p:cNvSpPr>
            <a:spLocks noGrp="1"/>
          </p:cNvSpPr>
          <p:nvPr>
            <p:ph type="sldNum" sz="quarter" idx="11"/>
          </p:nvPr>
        </p:nvSpPr>
        <p:spPr/>
        <p:txBody>
          <a:bodyPr/>
          <a:lstStyle>
            <a:lvl1pPr>
              <a:defRPr/>
            </a:lvl1pPr>
          </a:lstStyle>
          <a:p>
            <a:pPr>
              <a:defRPr/>
            </a:pPr>
            <a:fld id="{7C914931-62D0-7448-B932-1A3BB99187F2}" type="slidenum">
              <a:rPr lang="de-DE"/>
              <a:pPr>
                <a:defRPr/>
              </a:pPr>
              <a:t>‹Nr.›</a:t>
            </a:fld>
            <a:endParaRPr lang="de-DE"/>
          </a:p>
        </p:txBody>
      </p:sp>
    </p:spTree>
    <p:extLst>
      <p:ext uri="{BB962C8B-B14F-4D97-AF65-F5344CB8AC3E}">
        <p14:creationId xmlns:p14="http://schemas.microsoft.com/office/powerpoint/2010/main" val="211260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5" name="Foliennummernplatzhalter 5"/>
          <p:cNvSpPr>
            <a:spLocks noGrp="1"/>
          </p:cNvSpPr>
          <p:nvPr>
            <p:ph type="sldNum" sz="quarter" idx="11"/>
          </p:nvPr>
        </p:nvSpPr>
        <p:spPr/>
        <p:txBody>
          <a:bodyPr/>
          <a:lstStyle>
            <a:lvl1pPr>
              <a:defRPr/>
            </a:lvl1pPr>
          </a:lstStyle>
          <a:p>
            <a:pPr>
              <a:defRPr/>
            </a:pPr>
            <a:fld id="{FB83AD9C-4903-9540-97FE-9DEF40052507}" type="slidenum">
              <a:rPr lang="de-DE"/>
              <a:pPr>
                <a:defRPr/>
              </a:pPr>
              <a:t>‹Nr.›</a:t>
            </a:fld>
            <a:endParaRPr lang="de-DE" dirty="0"/>
          </a:p>
        </p:txBody>
      </p:sp>
      <p:sp>
        <p:nvSpPr>
          <p:cNvPr id="6"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948824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5" name="Foliennummernplatzhalter 5"/>
          <p:cNvSpPr>
            <a:spLocks noGrp="1"/>
          </p:cNvSpPr>
          <p:nvPr>
            <p:ph type="sldNum" sz="quarter" idx="11"/>
          </p:nvPr>
        </p:nvSpPr>
        <p:spPr/>
        <p:txBody>
          <a:bodyPr/>
          <a:lstStyle>
            <a:lvl1pPr>
              <a:defRPr/>
            </a:lvl1pPr>
          </a:lstStyle>
          <a:p>
            <a:pPr>
              <a:defRPr/>
            </a:pPr>
            <a:fld id="{9A6325DC-C7EE-0D49-9887-2E3FB72959C7}" type="slidenum">
              <a:rPr lang="de-DE"/>
              <a:pPr>
                <a:defRPr/>
              </a:pPr>
              <a:t>‹Nr.›</a:t>
            </a:fld>
            <a:endParaRPr lang="de-DE" dirty="0"/>
          </a:p>
        </p:txBody>
      </p:sp>
      <p:sp>
        <p:nvSpPr>
          <p:cNvPr id="6"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323923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463"/>
                </a:solidFill>
              </a:defRPr>
            </a:lvl1pPr>
          </a:lstStyle>
          <a:p>
            <a:r>
              <a:rPr lang="de-DE"/>
              <a:t>Mastertitelformat bearbeiten</a:t>
            </a:r>
            <a:endParaRPr lang="de-DE" dirty="0"/>
          </a:p>
        </p:txBody>
      </p:sp>
      <p:sp>
        <p:nvSpPr>
          <p:cNvPr id="3" name="Inhaltsplatzhalter 2"/>
          <p:cNvSpPr>
            <a:spLocks noGrp="1"/>
          </p:cNvSpPr>
          <p:nvPr>
            <p:ph idx="1"/>
          </p:nvPr>
        </p:nvSpPr>
        <p:spPr/>
        <p:txBody>
          <a:bodyPr/>
          <a:lstStyle>
            <a:lvl1pPr>
              <a:defRPr>
                <a:solidFill>
                  <a:schemeClr val="tx1"/>
                </a:solidFill>
              </a:defRPr>
            </a:lvl1pPr>
            <a:lvl2pPr>
              <a:defRPr>
                <a:solidFill>
                  <a:schemeClr val="tx2">
                    <a:lumMod val="75000"/>
                    <a:lumOff val="25000"/>
                  </a:schemeClr>
                </a:solidFill>
              </a:defRPr>
            </a:lvl2pPr>
            <a:lvl3pPr>
              <a:defRPr>
                <a:solidFill>
                  <a:schemeClr val="accent1"/>
                </a:solidFill>
              </a:defRPr>
            </a:lvl3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ußzeilenplatzhalter 4"/>
          <p:cNvSpPr>
            <a:spLocks noGrp="1"/>
          </p:cNvSpPr>
          <p:nvPr>
            <p:ph type="ftr" sz="quarter" idx="10"/>
          </p:nvPr>
        </p:nvSpPr>
        <p:spPr/>
        <p:txBody>
          <a:bodyPr/>
          <a:lstStyle>
            <a:lvl1pPr>
              <a:defRPr smtClean="0"/>
            </a:lvl1pPr>
          </a:lstStyle>
          <a:p>
            <a:pPr>
              <a:defRPr/>
            </a:pPr>
            <a:r>
              <a:rPr lang="de-DE"/>
              <a:t>Burkhard Lembeck</a:t>
            </a:r>
          </a:p>
        </p:txBody>
      </p:sp>
      <p:sp>
        <p:nvSpPr>
          <p:cNvPr id="5" name="Foliennummernplatzhalter 5"/>
          <p:cNvSpPr>
            <a:spLocks noGrp="1"/>
          </p:cNvSpPr>
          <p:nvPr>
            <p:ph type="sldNum" sz="quarter" idx="11"/>
          </p:nvPr>
        </p:nvSpPr>
        <p:spPr/>
        <p:txBody>
          <a:bodyPr/>
          <a:lstStyle>
            <a:lvl1pPr>
              <a:defRPr/>
            </a:lvl1pPr>
          </a:lstStyle>
          <a:p>
            <a:pPr>
              <a:defRPr/>
            </a:pPr>
            <a:fld id="{FBE4D40B-362E-114B-B338-FF2391ECC9F9}" type="slidenum">
              <a:rPr lang="de-DE"/>
              <a:pPr>
                <a:defRPr/>
              </a:pPr>
              <a:t>‹Nr.›</a:t>
            </a:fld>
            <a:endParaRPr lang="de-DE"/>
          </a:p>
        </p:txBody>
      </p:sp>
    </p:spTree>
    <p:extLst>
      <p:ext uri="{BB962C8B-B14F-4D97-AF65-F5344CB8AC3E}">
        <p14:creationId xmlns:p14="http://schemas.microsoft.com/office/powerpoint/2010/main" val="37006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Fußzeilenplatzhalter 4"/>
          <p:cNvSpPr>
            <a:spLocks noGrp="1"/>
          </p:cNvSpPr>
          <p:nvPr>
            <p:ph type="ftr" sz="quarter" idx="10"/>
          </p:nvPr>
        </p:nvSpPr>
        <p:spPr/>
        <p:txBody>
          <a:bodyPr/>
          <a:lstStyle>
            <a:lvl1pPr>
              <a:defRPr smtClean="0"/>
            </a:lvl1pPr>
          </a:lstStyle>
          <a:p>
            <a:pPr>
              <a:defRPr/>
            </a:pPr>
            <a:r>
              <a:rPr lang="de-DE"/>
              <a:t>Burkhard Lembeck</a:t>
            </a:r>
          </a:p>
        </p:txBody>
      </p:sp>
      <p:sp>
        <p:nvSpPr>
          <p:cNvPr id="5" name="Foliennummernplatzhalter 5"/>
          <p:cNvSpPr>
            <a:spLocks noGrp="1"/>
          </p:cNvSpPr>
          <p:nvPr>
            <p:ph type="sldNum" sz="quarter" idx="11"/>
          </p:nvPr>
        </p:nvSpPr>
        <p:spPr/>
        <p:txBody>
          <a:bodyPr/>
          <a:lstStyle>
            <a:lvl1pPr>
              <a:defRPr/>
            </a:lvl1pPr>
          </a:lstStyle>
          <a:p>
            <a:pPr>
              <a:defRPr/>
            </a:pPr>
            <a:fld id="{FAD73147-9FC5-7347-8EEE-93B74B72EF92}" type="slidenum">
              <a:rPr lang="de-DE"/>
              <a:pPr>
                <a:defRPr/>
              </a:pPr>
              <a:t>‹Nr.›</a:t>
            </a:fld>
            <a:endParaRPr lang="de-DE"/>
          </a:p>
        </p:txBody>
      </p:sp>
    </p:spTree>
    <p:extLst>
      <p:ext uri="{BB962C8B-B14F-4D97-AF65-F5344CB8AC3E}">
        <p14:creationId xmlns:p14="http://schemas.microsoft.com/office/powerpoint/2010/main" val="161896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5"/>
          <p:cNvSpPr>
            <a:spLocks noGrp="1"/>
          </p:cNvSpPr>
          <p:nvPr>
            <p:ph type="ftr" sz="quarter" idx="10"/>
          </p:nvPr>
        </p:nvSpPr>
        <p:spPr/>
        <p:txBody>
          <a:bodyPr/>
          <a:lstStyle>
            <a:lvl1pPr>
              <a:defRPr smtClean="0"/>
            </a:lvl1pPr>
          </a:lstStyle>
          <a:p>
            <a:pPr>
              <a:defRPr/>
            </a:pPr>
            <a:r>
              <a:rPr lang="de-DE"/>
              <a:t>Burkhard Lembeck</a:t>
            </a:r>
          </a:p>
        </p:txBody>
      </p:sp>
      <p:sp>
        <p:nvSpPr>
          <p:cNvPr id="6" name="Foliennummernplatzhalter 6"/>
          <p:cNvSpPr>
            <a:spLocks noGrp="1"/>
          </p:cNvSpPr>
          <p:nvPr>
            <p:ph type="sldNum" sz="quarter" idx="11"/>
          </p:nvPr>
        </p:nvSpPr>
        <p:spPr/>
        <p:txBody>
          <a:bodyPr/>
          <a:lstStyle>
            <a:lvl1pPr>
              <a:defRPr/>
            </a:lvl1pPr>
          </a:lstStyle>
          <a:p>
            <a:pPr>
              <a:defRPr/>
            </a:pPr>
            <a:fld id="{BB44F098-4C72-4349-9CE3-4B6635A0D965}" type="slidenum">
              <a:rPr lang="de-DE"/>
              <a:pPr>
                <a:defRPr/>
              </a:pPr>
              <a:t>‹Nr.›</a:t>
            </a:fld>
            <a:endParaRPr lang="de-DE"/>
          </a:p>
        </p:txBody>
      </p:sp>
    </p:spTree>
    <p:extLst>
      <p:ext uri="{BB962C8B-B14F-4D97-AF65-F5344CB8AC3E}">
        <p14:creationId xmlns:p14="http://schemas.microsoft.com/office/powerpoint/2010/main" val="163587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7"/>
          <p:cNvSpPr>
            <a:spLocks noGrp="1"/>
          </p:cNvSpPr>
          <p:nvPr>
            <p:ph type="ftr" sz="quarter" idx="10"/>
          </p:nvPr>
        </p:nvSpPr>
        <p:spPr/>
        <p:txBody>
          <a:bodyPr/>
          <a:lstStyle>
            <a:lvl1pPr>
              <a:defRPr smtClean="0"/>
            </a:lvl1pPr>
          </a:lstStyle>
          <a:p>
            <a:pPr>
              <a:defRPr/>
            </a:pPr>
            <a:r>
              <a:rPr lang="de-DE"/>
              <a:t>Burkhard Lembeck</a:t>
            </a:r>
          </a:p>
        </p:txBody>
      </p:sp>
      <p:sp>
        <p:nvSpPr>
          <p:cNvPr id="8" name="Foliennummernplatzhalter 8"/>
          <p:cNvSpPr>
            <a:spLocks noGrp="1"/>
          </p:cNvSpPr>
          <p:nvPr>
            <p:ph type="sldNum" sz="quarter" idx="11"/>
          </p:nvPr>
        </p:nvSpPr>
        <p:spPr/>
        <p:txBody>
          <a:bodyPr/>
          <a:lstStyle>
            <a:lvl1pPr>
              <a:defRPr/>
            </a:lvl1pPr>
          </a:lstStyle>
          <a:p>
            <a:pPr>
              <a:defRPr/>
            </a:pPr>
            <a:fld id="{0B12DF60-4BF6-2446-BECB-147E5D986031}" type="slidenum">
              <a:rPr lang="de-DE"/>
              <a:pPr>
                <a:defRPr/>
              </a:pPr>
              <a:t>‹Nr.›</a:t>
            </a:fld>
            <a:endParaRPr lang="de-DE"/>
          </a:p>
        </p:txBody>
      </p:sp>
    </p:spTree>
    <p:extLst>
      <p:ext uri="{BB962C8B-B14F-4D97-AF65-F5344CB8AC3E}">
        <p14:creationId xmlns:p14="http://schemas.microsoft.com/office/powerpoint/2010/main" val="99168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4" name="Foliennummernplatzhalter 5"/>
          <p:cNvSpPr>
            <a:spLocks noGrp="1"/>
          </p:cNvSpPr>
          <p:nvPr>
            <p:ph type="sldNum" sz="quarter" idx="11"/>
          </p:nvPr>
        </p:nvSpPr>
        <p:spPr/>
        <p:txBody>
          <a:bodyPr/>
          <a:lstStyle>
            <a:lvl1pPr>
              <a:defRPr/>
            </a:lvl1pPr>
          </a:lstStyle>
          <a:p>
            <a:pPr>
              <a:defRPr/>
            </a:pPr>
            <a:fld id="{1121AA4A-6DF7-FC4A-8379-381C25369B3D}" type="slidenum">
              <a:rPr lang="de-DE"/>
              <a:pPr>
                <a:defRPr/>
              </a:pPr>
              <a:t>‹Nr.›</a:t>
            </a:fld>
            <a:endParaRPr lang="de-DE" dirty="0"/>
          </a:p>
        </p:txBody>
      </p:sp>
      <p:sp>
        <p:nvSpPr>
          <p:cNvPr id="5"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418933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3" name="Foliennummernplatzhalter 5"/>
          <p:cNvSpPr>
            <a:spLocks noGrp="1"/>
          </p:cNvSpPr>
          <p:nvPr>
            <p:ph type="sldNum" sz="quarter" idx="11"/>
          </p:nvPr>
        </p:nvSpPr>
        <p:spPr/>
        <p:txBody>
          <a:bodyPr/>
          <a:lstStyle>
            <a:lvl1pPr>
              <a:defRPr/>
            </a:lvl1pPr>
          </a:lstStyle>
          <a:p>
            <a:pPr>
              <a:defRPr/>
            </a:pPr>
            <a:fld id="{3F6D2883-061F-FA42-8165-7D76CBF9CAB2}" type="slidenum">
              <a:rPr lang="de-DE"/>
              <a:pPr>
                <a:defRPr/>
              </a:pPr>
              <a:t>‹Nr.›</a:t>
            </a:fld>
            <a:endParaRPr lang="de-DE" dirty="0"/>
          </a:p>
        </p:txBody>
      </p:sp>
      <p:sp>
        <p:nvSpPr>
          <p:cNvPr id="4"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334792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6" name="Foliennummernplatzhalter 5"/>
          <p:cNvSpPr>
            <a:spLocks noGrp="1"/>
          </p:cNvSpPr>
          <p:nvPr>
            <p:ph type="sldNum" sz="quarter" idx="11"/>
          </p:nvPr>
        </p:nvSpPr>
        <p:spPr/>
        <p:txBody>
          <a:bodyPr/>
          <a:lstStyle>
            <a:lvl1pPr>
              <a:defRPr/>
            </a:lvl1pPr>
          </a:lstStyle>
          <a:p>
            <a:pPr>
              <a:defRPr/>
            </a:pPr>
            <a:fld id="{A8E37C49-A372-0240-BD4B-01E17344E7B5}" type="slidenum">
              <a:rPr lang="de-DE"/>
              <a:pPr>
                <a:defRPr/>
              </a:pPr>
              <a:t>‹Nr.›</a:t>
            </a:fld>
            <a:endParaRPr lang="de-DE" dirty="0"/>
          </a:p>
        </p:txBody>
      </p:sp>
      <p:sp>
        <p:nvSpPr>
          <p:cNvPr id="7"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2899852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Fußzeilenplatzhalter 4"/>
          <p:cNvSpPr>
            <a:spLocks noGrp="1"/>
          </p:cNvSpPr>
          <p:nvPr>
            <p:ph type="ftr" sz="quarter" idx="10"/>
          </p:nvPr>
        </p:nvSpPr>
        <p:spPr/>
        <p:txBody>
          <a:bodyPr/>
          <a:lstStyle>
            <a:lvl1pPr>
              <a:defRPr smtClean="0"/>
            </a:lvl1pPr>
          </a:lstStyle>
          <a:p>
            <a:pPr>
              <a:defRPr/>
            </a:pPr>
            <a:r>
              <a:rPr lang="de-DE"/>
              <a:t>Burkhard Lembeck</a:t>
            </a:r>
            <a:endParaRPr lang="de-DE" dirty="0"/>
          </a:p>
        </p:txBody>
      </p:sp>
      <p:sp>
        <p:nvSpPr>
          <p:cNvPr id="6" name="Foliennummernplatzhalter 5"/>
          <p:cNvSpPr>
            <a:spLocks noGrp="1"/>
          </p:cNvSpPr>
          <p:nvPr>
            <p:ph type="sldNum" sz="quarter" idx="11"/>
          </p:nvPr>
        </p:nvSpPr>
        <p:spPr/>
        <p:txBody>
          <a:bodyPr/>
          <a:lstStyle>
            <a:lvl1pPr>
              <a:defRPr/>
            </a:lvl1pPr>
          </a:lstStyle>
          <a:p>
            <a:pPr>
              <a:defRPr/>
            </a:pPr>
            <a:fld id="{2A9F9C8E-9D68-614E-9933-2B3A1358181C}" type="slidenum">
              <a:rPr lang="de-DE"/>
              <a:pPr>
                <a:defRPr/>
              </a:pPr>
              <a:t>‹Nr.›</a:t>
            </a:fld>
            <a:endParaRPr lang="de-DE" dirty="0"/>
          </a:p>
        </p:txBody>
      </p:sp>
      <p:sp>
        <p:nvSpPr>
          <p:cNvPr id="7" name="Datumsplatzhalter 6"/>
          <p:cNvSpPr>
            <a:spLocks noGrp="1"/>
          </p:cNvSpPr>
          <p:nvPr>
            <p:ph type="dt" sz="half" idx="12"/>
          </p:nvPr>
        </p:nvSpPr>
        <p:spPr/>
        <p:txBody>
          <a:bodyPr/>
          <a:lstStyle>
            <a:lvl1pPr>
              <a:defRPr/>
            </a:lvl1pPr>
          </a:lstStyle>
          <a:p>
            <a:pPr>
              <a:defRPr/>
            </a:pPr>
            <a:endParaRPr lang="de-DE"/>
          </a:p>
        </p:txBody>
      </p:sp>
    </p:spTree>
    <p:extLst>
      <p:ext uri="{BB962C8B-B14F-4D97-AF65-F5344CB8AC3E}">
        <p14:creationId xmlns:p14="http://schemas.microsoft.com/office/powerpoint/2010/main" val="420196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784225"/>
            <a:ext cx="8229600" cy="766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80181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3"/>
          </p:nvPr>
        </p:nvSpPr>
        <p:spPr>
          <a:xfrm>
            <a:off x="3082925"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DIN Condensed"/>
                <a:ea typeface="+mn-ea"/>
                <a:cs typeface="+mn-cs"/>
              </a:defRPr>
            </a:lvl1pPr>
          </a:lstStyle>
          <a:p>
            <a:pPr>
              <a:defRPr/>
            </a:pPr>
            <a:r>
              <a:rPr lang="de-DE"/>
              <a:t>Burkhard Lembeck</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DIN Condensed"/>
                <a:ea typeface="+mn-ea"/>
                <a:cs typeface="+mn-cs"/>
              </a:defRPr>
            </a:lvl1pPr>
          </a:lstStyle>
          <a:p>
            <a:pPr>
              <a:defRPr/>
            </a:pPr>
            <a:fld id="{C5956AD2-8159-AD4A-B0F6-C1AA6C3CF3E6}" type="slidenum">
              <a:rPr lang="de-DE"/>
              <a:pPr>
                <a:defRPr/>
              </a:pPr>
              <a:t>‹Nr.›</a:t>
            </a:fld>
            <a:endParaRPr lang="de-DE" dirty="0"/>
          </a:p>
        </p:txBody>
      </p:sp>
      <p:sp>
        <p:nvSpPr>
          <p:cNvPr id="8" name="Rechteck 7"/>
          <p:cNvSpPr/>
          <p:nvPr/>
        </p:nvSpPr>
        <p:spPr>
          <a:xfrm>
            <a:off x="0" y="0"/>
            <a:ext cx="9144000" cy="650875"/>
          </a:xfrm>
          <a:prstGeom prst="rect">
            <a:avLst/>
          </a:prstGeom>
          <a:solidFill>
            <a:srgbClr val="002463"/>
          </a:solidFill>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de-DE" dirty="0">
                <a:solidFill>
                  <a:srgbClr val="FFFFFF"/>
                </a:solidFill>
                <a:latin typeface="DIN Condensed Bold"/>
                <a:cs typeface="DIN Condensed Bold"/>
              </a:rPr>
              <a:t>EFA-SCHULUNG</a:t>
            </a:r>
          </a:p>
        </p:txBody>
      </p:sp>
      <p:sp>
        <p:nvSpPr>
          <p:cNvPr id="10" name="Rechteck 9"/>
          <p:cNvSpPr/>
          <p:nvPr/>
        </p:nvSpPr>
        <p:spPr>
          <a:xfrm>
            <a:off x="0" y="0"/>
            <a:ext cx="9144000" cy="650875"/>
          </a:xfrm>
          <a:prstGeom prst="rect">
            <a:avLst/>
          </a:prstGeom>
          <a:solidFill>
            <a:srgbClr val="002463"/>
          </a:solidFill>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de-DE" dirty="0">
                <a:solidFill>
                  <a:srgbClr val="FFFFFF"/>
                </a:solidFill>
                <a:latin typeface="DIN Condensed Bold"/>
                <a:cs typeface="DIN Condensed Bold"/>
              </a:rPr>
              <a:t>EFA-SCHULUNG</a:t>
            </a:r>
          </a:p>
        </p:txBody>
      </p:sp>
      <p:sp>
        <p:nvSpPr>
          <p:cNvPr id="12" name="Rechteck 11"/>
          <p:cNvSpPr/>
          <p:nvPr/>
        </p:nvSpPr>
        <p:spPr>
          <a:xfrm>
            <a:off x="0" y="0"/>
            <a:ext cx="9144000" cy="650875"/>
          </a:xfrm>
          <a:prstGeom prst="rect">
            <a:avLst/>
          </a:prstGeom>
          <a:solidFill>
            <a:srgbClr val="002463"/>
          </a:solidFill>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de-DE" dirty="0">
                <a:solidFill>
                  <a:srgbClr val="FFFFFF"/>
                </a:solidFill>
                <a:latin typeface="DIN Condensed Bold"/>
                <a:cs typeface="DIN Condensed Bold"/>
              </a:rPr>
              <a:t>EFA-SCHULUNG</a:t>
            </a:r>
          </a:p>
        </p:txBody>
      </p:sp>
      <p:sp>
        <p:nvSpPr>
          <p:cNvPr id="14" name="Rechteck 13"/>
          <p:cNvSpPr/>
          <p:nvPr/>
        </p:nvSpPr>
        <p:spPr>
          <a:xfrm>
            <a:off x="0" y="0"/>
            <a:ext cx="9144000" cy="650875"/>
          </a:xfrm>
          <a:prstGeom prst="rect">
            <a:avLst/>
          </a:prstGeom>
          <a:solidFill>
            <a:srgbClr val="002463"/>
          </a:solidFill>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de-DE" dirty="0">
                <a:solidFill>
                  <a:srgbClr val="FFFFFF"/>
                </a:solidFill>
                <a:latin typeface="DIN Condensed Bold"/>
                <a:cs typeface="DIN Condensed Bold"/>
              </a:rPr>
              <a:t>EFA-SCHULUNG</a:t>
            </a:r>
          </a:p>
        </p:txBody>
      </p:sp>
      <p:sp>
        <p:nvSpPr>
          <p:cNvPr id="11" name="Rechteck 10"/>
          <p:cNvSpPr/>
          <p:nvPr/>
        </p:nvSpPr>
        <p:spPr>
          <a:xfrm>
            <a:off x="0" y="0"/>
            <a:ext cx="9144000" cy="650875"/>
          </a:xfrm>
          <a:prstGeom prst="rect">
            <a:avLst/>
          </a:prstGeom>
          <a:solidFill>
            <a:srgbClr val="002463"/>
          </a:solidFill>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de-DE" baseline="0" dirty="0">
                <a:solidFill>
                  <a:srgbClr val="FFFFFF"/>
                </a:solidFill>
                <a:latin typeface="DIN Condensed Bold"/>
                <a:cs typeface="DIN Condensed Bold"/>
              </a:rPr>
              <a:t>Die bessere orthopädische Versorgung  </a:t>
            </a:r>
            <a:endParaRPr lang="de-DE" dirty="0">
              <a:solidFill>
                <a:srgbClr val="FFFFFF"/>
              </a:solidFill>
              <a:latin typeface="DIN Condensed Bold"/>
              <a:cs typeface="DIN Condensed Bold"/>
            </a:endParaRPr>
          </a:p>
        </p:txBody>
      </p:sp>
      <p:pic>
        <p:nvPicPr>
          <p:cNvPr id="1035" name="Bild 3" descr="BVOU_Logo_4c.jpg"/>
          <p:cNvPicPr>
            <a:picLocks noChangeAspect="1"/>
          </p:cNvPicPr>
          <p:nvPr/>
        </p:nvPicPr>
        <p:blipFill>
          <a:blip r:embed="rId13">
            <a:alphaModFix amt="56000"/>
            <a:extLst>
              <a:ext uri="{28A0092B-C50C-407E-A947-70E740481C1C}">
                <a14:useLocalDpi xmlns:a14="http://schemas.microsoft.com/office/drawing/2010/main" val="0"/>
              </a:ext>
            </a:extLst>
          </a:blip>
          <a:srcRect/>
          <a:stretch>
            <a:fillRect/>
          </a:stretch>
        </p:blipFill>
        <p:spPr bwMode="auto">
          <a:xfrm>
            <a:off x="119063" y="5970588"/>
            <a:ext cx="2730500" cy="771525"/>
          </a:xfrm>
          <a:prstGeom prst="rect">
            <a:avLst/>
          </a:prstGeom>
          <a:noFill/>
          <a:ln>
            <a:noFill/>
          </a:ln>
          <a:extLst>
            <a:ext uri="{909E8E84-426E-40dd-AFC4-6F175D3DCCD1}">
              <a14:hiddenFill xmlns:a14="http://schemas.microsoft.com/office/drawing/2010/main" xmlns="">
                <a:solidFill>
                  <a:srgbClr val="FFFFFF">
                    <a:alpha val="56078"/>
                  </a:srgbClr>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Datumsplatzhalter 6"/>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hdr="0" dt="0"/>
  <p:txStyles>
    <p:titleStyle>
      <a:lvl1pPr algn="ctr" defTabSz="457200" rtl="0" eaLnBrk="0" fontAlgn="base" hangingPunct="0">
        <a:spcBef>
          <a:spcPct val="0"/>
        </a:spcBef>
        <a:spcAft>
          <a:spcPct val="0"/>
        </a:spcAft>
        <a:defRPr sz="4400" kern="1200">
          <a:solidFill>
            <a:schemeClr val="tx1"/>
          </a:solidFill>
          <a:latin typeface="DIN Condensed"/>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DIN Condensed"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DIN Condensed"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DIN Condensed"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DIN Condensed"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DIN Condensed"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DIN Condensed"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DIN Condensed"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DIN Condensed"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DIN Condensed"/>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DIN Condensed"/>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DIN Condensed"/>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DIN Condensed"/>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DIN Condensed"/>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ctrTitle"/>
          </p:nvPr>
        </p:nvSpPr>
        <p:spPr>
          <a:xfrm>
            <a:off x="685800" y="2010617"/>
            <a:ext cx="7772400" cy="1470025"/>
          </a:xfrm>
        </p:spPr>
        <p:txBody>
          <a:bodyPr/>
          <a:lstStyle/>
          <a:p>
            <a:pPr eaLnBrk="1" hangingPunct="1"/>
            <a:br>
              <a:rPr lang="de-DE" dirty="0">
                <a:latin typeface="DIN Condensed" charset="0"/>
              </a:rPr>
            </a:br>
            <a:r>
              <a:rPr lang="de-DE" dirty="0">
                <a:latin typeface="DIN Condensed" charset="0"/>
              </a:rPr>
              <a:t>Bessere Medizin ermöglichen !</a:t>
            </a:r>
            <a:br>
              <a:rPr lang="de-DE" dirty="0">
                <a:latin typeface="DIN Condensed" charset="0"/>
              </a:rPr>
            </a:br>
            <a:endParaRPr lang="de-DE" dirty="0">
              <a:latin typeface="DIN Condensed" charset="0"/>
            </a:endParaRPr>
          </a:p>
        </p:txBody>
      </p:sp>
      <p:sp>
        <p:nvSpPr>
          <p:cNvPr id="15362" name="Untertitel 2"/>
          <p:cNvSpPr>
            <a:spLocks noGrp="1"/>
          </p:cNvSpPr>
          <p:nvPr>
            <p:ph type="subTitle" idx="1"/>
          </p:nvPr>
        </p:nvSpPr>
        <p:spPr>
          <a:xfrm>
            <a:off x="1371600" y="4419951"/>
            <a:ext cx="6400800" cy="1752600"/>
          </a:xfrm>
        </p:spPr>
        <p:txBody>
          <a:bodyPr/>
          <a:lstStyle/>
          <a:p>
            <a:pPr eaLnBrk="1" hangingPunct="1"/>
            <a:r>
              <a:rPr lang="de-DE" sz="2400" dirty="0">
                <a:latin typeface="DIN Condensed" charset="0"/>
              </a:rPr>
              <a:t>Ergebnisse des orthopädischen Facharztvertrags in Baden-Württemberg  </a:t>
            </a:r>
          </a:p>
        </p:txBody>
      </p:sp>
      <p:sp>
        <p:nvSpPr>
          <p:cNvPr id="4" name="Foliennummernplatzhalter 3"/>
          <p:cNvSpPr>
            <a:spLocks noGrp="1"/>
          </p:cNvSpPr>
          <p:nvPr>
            <p:ph type="sldNum" sz="quarter" idx="11"/>
          </p:nvPr>
        </p:nvSpPr>
        <p:spPr/>
        <p:txBody>
          <a:bodyPr/>
          <a:lstStyle/>
          <a:p>
            <a:pPr>
              <a:defRPr/>
            </a:pPr>
            <a:fld id="{122F4820-1885-5946-BA0C-1F5305EEDD85}" type="slidenum">
              <a:rPr lang="de-DE"/>
              <a:pPr>
                <a:defRPr/>
              </a:pPr>
              <a:t>1</a:t>
            </a:fld>
            <a:endParaRPr lang="de-DE"/>
          </a:p>
        </p:txBody>
      </p:sp>
      <p:sp>
        <p:nvSpPr>
          <p:cNvPr id="5" name="Fußzeilenplatzhalter 4"/>
          <p:cNvSpPr>
            <a:spLocks noGrp="1"/>
          </p:cNvSpPr>
          <p:nvPr>
            <p:ph type="ftr" sz="quarter" idx="10"/>
          </p:nvPr>
        </p:nvSpPr>
        <p:spPr/>
        <p:txBody>
          <a:bodyPr/>
          <a:lstStyle/>
          <a:p>
            <a:pPr>
              <a:defRPr/>
            </a:pPr>
            <a:r>
              <a:rPr lang="de-DE"/>
              <a:t>Burkhard Lembeck</a:t>
            </a:r>
            <a:endParaRPr lang="de-DE" dirty="0"/>
          </a:p>
        </p:txBody>
      </p:sp>
    </p:spTree>
    <p:extLst>
      <p:ext uri="{BB962C8B-B14F-4D97-AF65-F5344CB8AC3E}">
        <p14:creationId xmlns:p14="http://schemas.microsoft.com/office/powerpoint/2010/main" val="293956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DE" dirty="0">
                <a:ea typeface="+mj-ea"/>
                <a:cs typeface="+mj-cs"/>
              </a:rPr>
              <a:t>Facharztvertrag </a:t>
            </a:r>
            <a:br>
              <a:rPr lang="de-DE" dirty="0">
                <a:ea typeface="+mj-ea"/>
                <a:cs typeface="+mj-cs"/>
              </a:rPr>
            </a:br>
            <a:r>
              <a:rPr lang="de-DE" dirty="0">
                <a:ea typeface="+mj-ea"/>
                <a:cs typeface="+mj-cs"/>
              </a:rPr>
              <a:t>in Baden-Württemberg</a:t>
            </a:r>
          </a:p>
        </p:txBody>
      </p:sp>
      <p:sp>
        <p:nvSpPr>
          <p:cNvPr id="29698" name="Textplatzhalter 2"/>
          <p:cNvSpPr>
            <a:spLocks noGrp="1"/>
          </p:cNvSpPr>
          <p:nvPr>
            <p:ph type="body" idx="1"/>
          </p:nvPr>
        </p:nvSpPr>
        <p:spPr/>
        <p:txBody>
          <a:bodyPr/>
          <a:lstStyle/>
          <a:p>
            <a:pPr eaLnBrk="1" hangingPunct="1"/>
            <a:r>
              <a:rPr lang="de-DE" dirty="0">
                <a:latin typeface="DIN Condensed" charset="0"/>
              </a:rPr>
              <a:t>Die bessere orthopädische Versorgung  </a:t>
            </a:r>
          </a:p>
        </p:txBody>
      </p:sp>
      <p:sp>
        <p:nvSpPr>
          <p:cNvPr id="5" name="Foliennummernplatzhalter 4"/>
          <p:cNvSpPr>
            <a:spLocks noGrp="1"/>
          </p:cNvSpPr>
          <p:nvPr>
            <p:ph type="sldNum" sz="quarter" idx="11"/>
          </p:nvPr>
        </p:nvSpPr>
        <p:spPr/>
        <p:txBody>
          <a:bodyPr/>
          <a:lstStyle/>
          <a:p>
            <a:pPr>
              <a:defRPr/>
            </a:pPr>
            <a:fld id="{7F163837-5C74-9C48-B08C-F55C5961067C}" type="slidenum">
              <a:rPr lang="de-DE"/>
              <a:pPr>
                <a:defRPr/>
              </a:pPr>
              <a:t>10</a:t>
            </a:fld>
            <a:endParaRPr lang="de-DE"/>
          </a:p>
        </p:txBody>
      </p:sp>
      <p:sp>
        <p:nvSpPr>
          <p:cNvPr id="6" name="Fußzeilenplatzhalter 5"/>
          <p:cNvSpPr>
            <a:spLocks noGrp="1"/>
          </p:cNvSpPr>
          <p:nvPr>
            <p:ph type="ftr" sz="quarter" idx="10"/>
          </p:nvPr>
        </p:nvSpPr>
        <p:spPr/>
        <p:txBody>
          <a:bodyPr/>
          <a:lstStyle/>
          <a:p>
            <a:pPr>
              <a:defRPr/>
            </a:pPr>
            <a:r>
              <a:rPr lang="de-DE"/>
              <a:t>Burkhard Lembeck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1039925"/>
            <a:ext cx="7416800"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Ausgangsfragen: </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974725" y="1862138"/>
            <a:ext cx="7416800" cy="48958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a:cs typeface="DIN Condensed Bold"/>
              </a:rPr>
              <a:t>Wie fördere ich die sprechende Medizin ?</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Bold"/>
                <a:cs typeface="DIN Condensed Bold"/>
              </a:rPr>
              <a:t>Wie vermeide ich überflüssige Operationen ?</a:t>
            </a: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a:cs typeface="DIN Condensed Bold"/>
              </a:rPr>
              <a:t>Wie binde ich den Patienten in die Entscheidung ein?</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a:cs typeface="DIN Condensed Bold"/>
              </a:rPr>
              <a:t>Wie komme ich weg von der schnellen Spritze/ vom schnellem Griff zum Rezeptblock?</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Wingdings" charset="0"/>
              <a:buNone/>
              <a:defRPr/>
            </a:pP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Symbol" charset="0"/>
              <a:buNone/>
              <a:defRPr/>
            </a:pPr>
            <a:endParaRPr lang="de-DE" sz="2400"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11</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983547"/>
            <a:ext cx="7416800"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  Lösungsansätze </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974725" y="1862138"/>
            <a:ext cx="7416800" cy="45264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Bold"/>
                <a:cs typeface="DIN Condensed Bold"/>
              </a:rPr>
              <a:t>Honorarstruktur ändern </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Bol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Bold"/>
                <a:cs typeface="DIN Condensed Bold"/>
              </a:rPr>
              <a:t>Patienten schulen (</a:t>
            </a:r>
            <a:r>
              <a:rPr lang="de-DE" sz="2400" dirty="0" err="1">
                <a:solidFill>
                  <a:schemeClr val="tx1"/>
                </a:solidFill>
                <a:latin typeface="DIN Condensed Bold"/>
                <a:cs typeface="DIN Condensed Bold"/>
              </a:rPr>
              <a:t>Empowerment</a:t>
            </a:r>
            <a:r>
              <a:rPr lang="de-DE" sz="2400" dirty="0">
                <a:solidFill>
                  <a:schemeClr val="tx1"/>
                </a:solidFill>
                <a:latin typeface="DIN Condensed Bold"/>
                <a:cs typeface="DIN Condensed Bold"/>
              </a:rPr>
              <a:t>) </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Bol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Bold"/>
                <a:cs typeface="DIN Condensed Bold"/>
              </a:rPr>
              <a:t>Koordination in der Versorgung verbessern (Hausärzte als Lotsen)</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Bol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Bold"/>
                <a:cs typeface="DIN Condensed Bold"/>
              </a:rPr>
              <a:t>Ärzte fortbilden (Interdisziplinäre Qualitätszirkel) </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Bol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Bold"/>
                <a:cs typeface="DIN Condensed Bold"/>
              </a:rPr>
              <a:t>Bewegungsangebote für Patienten ausbauen</a:t>
            </a:r>
          </a:p>
          <a:p>
            <a:pPr eaLnBrk="1" fontAlgn="auto" hangingPunct="1">
              <a:spcBef>
                <a:spcPts val="0"/>
              </a:spcBef>
              <a:spcAft>
                <a:spcPts val="0"/>
              </a:spcAft>
              <a:buClr>
                <a:srgbClr val="000066"/>
              </a:buClr>
              <a:buSzPct val="45000"/>
              <a:buFont typeface="Wingdings" charset="0"/>
              <a:buChar char=""/>
              <a:defRPr/>
            </a:pPr>
            <a:endParaRPr lang="de-DE" sz="2400" b="1" dirty="0">
              <a:solidFill>
                <a:schemeClr val="tx1"/>
              </a:solidFill>
              <a:latin typeface="DIN Condensed Bold"/>
              <a:cs typeface="DIN Condensed Bold"/>
            </a:endParaRPr>
          </a:p>
          <a:p>
            <a:pPr eaLnBrk="1" fontAlgn="auto" hangingPunct="1">
              <a:spcBef>
                <a:spcPts val="0"/>
              </a:spcBef>
              <a:spcAft>
                <a:spcPts val="0"/>
              </a:spcAft>
              <a:buClr>
                <a:srgbClr val="000066"/>
              </a:buClr>
              <a:buSzPct val="45000"/>
              <a:buFont typeface="Wingdings" charset="0"/>
              <a:buChar char=""/>
              <a:defRPr/>
            </a:pPr>
            <a:endParaRPr lang="de-DE" sz="2400"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12</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299248127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909637"/>
            <a:ext cx="7416800" cy="7096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Facharztvertrag Orthopädie</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974725" y="1862138"/>
            <a:ext cx="7416800" cy="489582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Bold"/>
                <a:cs typeface="DIN Condensed Bold"/>
              </a:rPr>
              <a:t>Selektivvertrag</a:t>
            </a:r>
            <a:r>
              <a:rPr lang="de-DE" sz="2000" dirty="0">
                <a:solidFill>
                  <a:schemeClr val="tx1"/>
                </a:solidFill>
                <a:latin typeface="DIN Condensed"/>
                <a:cs typeface="DIN Condensed Bold"/>
              </a:rPr>
              <a:t> nach §73c (alt) bzw. §140 (neu) SGB V in BW</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knüpft an Hausarztverträge an (1,6 Mio. Versicherte eingeschrieben)</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seit 1. April 2014</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mittlerweile 600.000 orthopädische Patienten versorgt</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Partner: AOK BW, Bosch BKK, MEDI BW und BVOU </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530 orthopädische und chirurgische Praxen nehmen teil</a:t>
            </a:r>
          </a:p>
          <a:p>
            <a:pPr eaLnBrk="1" fontAlgn="auto" hangingPunct="1">
              <a:spcBef>
                <a:spcPts val="0"/>
              </a:spcBef>
              <a:spcAft>
                <a:spcPts val="0"/>
              </a:spcAft>
              <a:buClr>
                <a:srgbClr val="000066"/>
              </a:buClr>
              <a:buSzPct val="45000"/>
              <a:buFont typeface="Wingdings" charset="0"/>
              <a:buNone/>
              <a:defRPr/>
            </a:pP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Symbol" charset="0"/>
              <a:buNone/>
              <a:defRPr/>
            </a:pPr>
            <a:endParaRPr lang="de-DE" sz="2400"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13</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2789134024"/>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el 1"/>
          <p:cNvSpPr>
            <a:spLocks noGrp="1"/>
          </p:cNvSpPr>
          <p:nvPr>
            <p:ph type="title"/>
          </p:nvPr>
        </p:nvSpPr>
        <p:spPr/>
        <p:txBody>
          <a:bodyPr/>
          <a:lstStyle/>
          <a:p>
            <a:pPr eaLnBrk="1" hangingPunct="1"/>
            <a:r>
              <a:rPr lang="de-DE">
                <a:solidFill>
                  <a:schemeClr val="bg2"/>
                </a:solidFill>
                <a:latin typeface="DIN Condensed" charset="0"/>
              </a:rPr>
              <a:t>Strukturverträge im SGB V</a:t>
            </a:r>
          </a:p>
        </p:txBody>
      </p:sp>
      <p:sp>
        <p:nvSpPr>
          <p:cNvPr id="3" name="Inhaltsplatzhalter 2"/>
          <p:cNvSpPr>
            <a:spLocks noGrp="1"/>
          </p:cNvSpPr>
          <p:nvPr>
            <p:ph idx="1"/>
          </p:nvPr>
        </p:nvSpPr>
        <p:spPr/>
        <p:txBody>
          <a:bodyPr rtlCol="0">
            <a:normAutofit fontScale="40000" lnSpcReduction="20000"/>
          </a:bodyPr>
          <a:lstStyle/>
          <a:p>
            <a:pPr marL="0" indent="0" eaLnBrk="1" fontAlgn="auto" hangingPunct="1">
              <a:spcAft>
                <a:spcPts val="0"/>
              </a:spcAft>
              <a:buFont typeface="Arial"/>
              <a:buNone/>
              <a:defRPr/>
            </a:pPr>
            <a:r>
              <a:rPr lang="de-DE" sz="3800" dirty="0">
                <a:ea typeface="+mn-ea"/>
                <a:cs typeface="+mn-cs"/>
              </a:rPr>
              <a:t>§ 73c Besondere ambulante Versorgung </a:t>
            </a:r>
          </a:p>
          <a:p>
            <a:pPr marL="457200" lvl="1" indent="0" eaLnBrk="1" fontAlgn="auto" hangingPunct="1">
              <a:spcAft>
                <a:spcPts val="0"/>
              </a:spcAft>
              <a:buFont typeface="Arial"/>
              <a:buNone/>
              <a:defRPr/>
            </a:pPr>
            <a:r>
              <a:rPr lang="de-DE" sz="3800" dirty="0">
                <a:ea typeface="+mn-ea"/>
              </a:rPr>
              <a:t>Facharztverträge als Ergänzung zur HZV gibt es nur in Baden-Württemberg:</a:t>
            </a:r>
          </a:p>
          <a:p>
            <a:pPr marL="457200" lvl="1" indent="0" eaLnBrk="1" fontAlgn="auto" hangingPunct="1">
              <a:spcAft>
                <a:spcPts val="0"/>
              </a:spcAft>
              <a:buFont typeface="Arial"/>
              <a:buNone/>
              <a:defRPr/>
            </a:pPr>
            <a:r>
              <a:rPr lang="de-DE" sz="3800" dirty="0">
                <a:ea typeface="+mn-ea"/>
              </a:rPr>
              <a:t>Eingeschriebene Patienten: ca. 600.000</a:t>
            </a:r>
          </a:p>
          <a:p>
            <a:pPr marL="457200" lvl="1" indent="0" eaLnBrk="1" fontAlgn="auto" hangingPunct="1">
              <a:spcAft>
                <a:spcPts val="0"/>
              </a:spcAft>
              <a:buFont typeface="Arial"/>
              <a:buNone/>
              <a:defRPr/>
            </a:pPr>
            <a:r>
              <a:rPr lang="de-DE" sz="3800" dirty="0">
                <a:ea typeface="+mn-ea"/>
              </a:rPr>
              <a:t>Bereinigungsvolumen Orthopädie-Modul: ca. 40 Mio. €</a:t>
            </a:r>
          </a:p>
          <a:p>
            <a:pPr marL="0" indent="0" eaLnBrk="1" fontAlgn="auto" hangingPunct="1">
              <a:spcAft>
                <a:spcPts val="0"/>
              </a:spcAft>
              <a:buFont typeface="Arial"/>
              <a:buNone/>
              <a:defRPr/>
            </a:pPr>
            <a:endParaRPr lang="de-DE" sz="3000" dirty="0">
              <a:ea typeface="+mn-ea"/>
              <a:cs typeface="+mn-cs"/>
            </a:endParaRPr>
          </a:p>
          <a:p>
            <a:pPr marL="0" indent="0" eaLnBrk="1" fontAlgn="auto" hangingPunct="1">
              <a:spcAft>
                <a:spcPts val="0"/>
              </a:spcAft>
              <a:buFont typeface="Arial"/>
              <a:buNone/>
              <a:defRPr/>
            </a:pPr>
            <a:r>
              <a:rPr lang="de-DE" sz="3000" dirty="0">
                <a:ea typeface="+mn-ea"/>
                <a:cs typeface="+mn-cs"/>
              </a:rPr>
              <a:t>§ 7 b Hausarztzentrierte Versorgung</a:t>
            </a:r>
          </a:p>
          <a:p>
            <a:pPr marL="457200" lvl="1" indent="0" eaLnBrk="1" fontAlgn="auto" hangingPunct="1">
              <a:spcAft>
                <a:spcPts val="0"/>
              </a:spcAft>
              <a:buFont typeface="Arial"/>
              <a:buNone/>
              <a:defRPr/>
            </a:pPr>
            <a:r>
              <a:rPr lang="de-DE" sz="3000" dirty="0">
                <a:ea typeface="+mn-ea"/>
              </a:rPr>
              <a:t>spielt praktisch nur eine Rolle in BaWue und Bayern</a:t>
            </a:r>
          </a:p>
          <a:p>
            <a:pPr marL="457200" lvl="1" indent="0" eaLnBrk="1" fontAlgn="auto" hangingPunct="1">
              <a:spcAft>
                <a:spcPts val="0"/>
              </a:spcAft>
              <a:buFont typeface="Arial"/>
              <a:buNone/>
              <a:defRPr/>
            </a:pPr>
            <a:r>
              <a:rPr lang="de-DE" sz="3000" dirty="0">
                <a:ea typeface="+mn-ea"/>
              </a:rPr>
              <a:t>Bereinigungsvolumen BaWue ca. 400 Mio./Jahr bei 4 Mia. Gesamtvolumen KV Honorar</a:t>
            </a:r>
          </a:p>
          <a:p>
            <a:pPr marL="0" indent="0" eaLnBrk="1" fontAlgn="auto" hangingPunct="1">
              <a:spcAft>
                <a:spcPts val="0"/>
              </a:spcAft>
              <a:buFont typeface="Arial"/>
              <a:buNone/>
              <a:defRPr/>
            </a:pPr>
            <a:r>
              <a:rPr lang="de-DE" sz="3000" dirty="0">
                <a:ea typeface="+mn-ea"/>
                <a:cs typeface="+mn-cs"/>
              </a:rPr>
              <a:t> 	</a:t>
            </a:r>
            <a:r>
              <a:rPr lang="de-DE" sz="3000" dirty="0">
                <a:solidFill>
                  <a:schemeClr val="tx2">
                    <a:lumMod val="75000"/>
                    <a:lumOff val="25000"/>
                  </a:schemeClr>
                </a:solidFill>
                <a:ea typeface="+mn-ea"/>
                <a:cs typeface="+mn-cs"/>
              </a:rPr>
              <a:t>HZV Versicherte BaWue 1,6 Mio.</a:t>
            </a:r>
          </a:p>
          <a:p>
            <a:pPr marL="0" indent="0" eaLnBrk="1" fontAlgn="auto" hangingPunct="1">
              <a:spcAft>
                <a:spcPts val="0"/>
              </a:spcAft>
              <a:buFont typeface="Arial"/>
              <a:buNone/>
              <a:defRPr/>
            </a:pPr>
            <a:r>
              <a:rPr lang="de-DE" sz="3000" dirty="0">
                <a:ea typeface="+mn-ea"/>
                <a:cs typeface="+mn-cs"/>
              </a:rPr>
              <a:t> </a:t>
            </a:r>
          </a:p>
          <a:p>
            <a:pPr marL="0" indent="0" eaLnBrk="1" fontAlgn="auto" hangingPunct="1">
              <a:spcAft>
                <a:spcPts val="0"/>
              </a:spcAft>
              <a:buFont typeface="Arial"/>
              <a:buNone/>
              <a:defRPr/>
            </a:pPr>
            <a:r>
              <a:rPr lang="de-DE" sz="3000" dirty="0">
                <a:ea typeface="+mn-ea"/>
                <a:cs typeface="+mn-cs"/>
              </a:rPr>
              <a:t>§ 137 SGB V DMP Programme</a:t>
            </a:r>
          </a:p>
          <a:p>
            <a:pPr marL="457200" lvl="1" indent="0" eaLnBrk="1" fontAlgn="auto" hangingPunct="1">
              <a:spcAft>
                <a:spcPts val="0"/>
              </a:spcAft>
              <a:buFont typeface="Arial"/>
              <a:buNone/>
              <a:defRPr/>
            </a:pPr>
            <a:r>
              <a:rPr lang="de-DE" sz="3000" dirty="0">
                <a:ea typeface="+mn-ea"/>
              </a:rPr>
              <a:t>Volumen bundesweit ca. 1 Mia. €</a:t>
            </a:r>
          </a:p>
          <a:p>
            <a:pPr marL="457200" lvl="1" indent="0" eaLnBrk="1" fontAlgn="auto" hangingPunct="1">
              <a:spcAft>
                <a:spcPts val="0"/>
              </a:spcAft>
              <a:buFont typeface="Arial"/>
              <a:buNone/>
              <a:defRPr/>
            </a:pPr>
            <a:r>
              <a:rPr lang="de-DE" sz="3000" dirty="0">
                <a:ea typeface="+mn-ea"/>
              </a:rPr>
              <a:t>DMP Rücken, DMP Osteoporose, DMP RA für die Orthopäden interessant</a:t>
            </a:r>
          </a:p>
          <a:p>
            <a:pPr marL="0" indent="0" eaLnBrk="1" fontAlgn="auto" hangingPunct="1">
              <a:spcAft>
                <a:spcPts val="0"/>
              </a:spcAft>
              <a:buFont typeface="Arial"/>
              <a:buNone/>
              <a:defRPr/>
            </a:pPr>
            <a:r>
              <a:rPr lang="de-DE" sz="3000" dirty="0">
                <a:ea typeface="+mn-ea"/>
                <a:cs typeface="+mn-cs"/>
              </a:rPr>
              <a:t> </a:t>
            </a:r>
          </a:p>
          <a:p>
            <a:pPr marL="0" indent="0" eaLnBrk="1" fontAlgn="auto" hangingPunct="1">
              <a:spcAft>
                <a:spcPts val="0"/>
              </a:spcAft>
              <a:buFont typeface="Arial"/>
              <a:buNone/>
              <a:defRPr/>
            </a:pPr>
            <a:r>
              <a:rPr lang="de-DE" sz="3000" dirty="0">
                <a:ea typeface="+mn-ea"/>
                <a:cs typeface="+mn-cs"/>
              </a:rPr>
              <a:t>§ 140a  Besondere Versorgung</a:t>
            </a:r>
          </a:p>
          <a:p>
            <a:pPr marL="457200" lvl="1" indent="0" eaLnBrk="1" fontAlgn="auto" hangingPunct="1">
              <a:spcAft>
                <a:spcPts val="0"/>
              </a:spcAft>
              <a:buFont typeface="Arial"/>
              <a:buNone/>
              <a:defRPr/>
            </a:pPr>
            <a:r>
              <a:rPr lang="de-DE" sz="3000" dirty="0">
                <a:ea typeface="+mn-ea"/>
              </a:rPr>
              <a:t>Das ist der neue Paragraph für die „alten“ Vollversorgungsverträge nach § 73c</a:t>
            </a:r>
          </a:p>
          <a:p>
            <a:pPr marL="0" indent="0" eaLnBrk="1" fontAlgn="auto" hangingPunct="1">
              <a:spcAft>
                <a:spcPts val="0"/>
              </a:spcAft>
              <a:buFont typeface="Arial"/>
              <a:buNone/>
              <a:defRPr/>
            </a:pPr>
            <a:r>
              <a:rPr lang="de-DE" sz="3000" dirty="0">
                <a:ea typeface="+mn-ea"/>
                <a:cs typeface="+mn-cs"/>
              </a:rPr>
              <a:t> </a:t>
            </a:r>
          </a:p>
          <a:p>
            <a:pPr marL="0" indent="0" eaLnBrk="1" fontAlgn="auto" hangingPunct="1">
              <a:spcAft>
                <a:spcPts val="0"/>
              </a:spcAft>
              <a:buFont typeface="Arial"/>
              <a:buNone/>
              <a:defRPr/>
            </a:pPr>
            <a:r>
              <a:rPr lang="de-DE" sz="3000" dirty="0">
                <a:ea typeface="+mn-ea"/>
                <a:cs typeface="+mn-cs"/>
              </a:rPr>
              <a:t>Add-On Selektivverträge</a:t>
            </a:r>
          </a:p>
          <a:p>
            <a:pPr marL="457200" lvl="1" indent="0" eaLnBrk="1" fontAlgn="auto" hangingPunct="1">
              <a:spcAft>
                <a:spcPts val="0"/>
              </a:spcAft>
              <a:buFont typeface="Arial"/>
              <a:buNone/>
              <a:defRPr/>
            </a:pPr>
            <a:r>
              <a:rPr lang="de-DE" sz="3000" dirty="0">
                <a:ea typeface="+mn-ea"/>
              </a:rPr>
              <a:t>Hier erfolgt eine komplementäre Vergütung zu den KV-Ziffern, Abrechnung über Pseudoziffern,</a:t>
            </a:r>
          </a:p>
          <a:p>
            <a:pPr marL="457200" lvl="1" indent="0" eaLnBrk="1" fontAlgn="auto" hangingPunct="1">
              <a:spcAft>
                <a:spcPts val="0"/>
              </a:spcAft>
              <a:buFont typeface="Arial"/>
              <a:buNone/>
              <a:defRPr/>
            </a:pPr>
            <a:r>
              <a:rPr lang="de-DE" sz="3000" dirty="0">
                <a:ea typeface="+mn-ea"/>
              </a:rPr>
              <a:t>Beispiel: Vorsorgeuntersuchung BW Orthopädie Kinder und Jugendliche, Ziffer 99863, Ergänzung zum EBM, im Moment landesweit nicht möglich</a:t>
            </a:r>
          </a:p>
          <a:p>
            <a:pPr marL="0" indent="0" eaLnBrk="1" fontAlgn="auto" hangingPunct="1">
              <a:spcAft>
                <a:spcPts val="0"/>
              </a:spcAft>
              <a:buFont typeface="Arial"/>
              <a:buNone/>
              <a:defRPr/>
            </a:pPr>
            <a:endParaRPr lang="de-DE" sz="3000" dirty="0">
              <a:ea typeface="+mn-ea"/>
              <a:cs typeface="+mn-cs"/>
            </a:endParaRPr>
          </a:p>
          <a:p>
            <a:pPr marL="0" indent="0" eaLnBrk="1" fontAlgn="auto" hangingPunct="1">
              <a:spcAft>
                <a:spcPts val="0"/>
              </a:spcAft>
              <a:buFont typeface="Arial"/>
              <a:buNone/>
              <a:defRPr/>
            </a:pPr>
            <a:endParaRPr lang="de-DE" dirty="0">
              <a:ea typeface="+mn-ea"/>
              <a:cs typeface="+mn-cs"/>
            </a:endParaRPr>
          </a:p>
        </p:txBody>
      </p:sp>
      <p:sp>
        <p:nvSpPr>
          <p:cNvPr id="4" name="Foliennummernplatzhalter 3"/>
          <p:cNvSpPr>
            <a:spLocks noGrp="1"/>
          </p:cNvSpPr>
          <p:nvPr>
            <p:ph type="sldNum" sz="quarter" idx="11"/>
          </p:nvPr>
        </p:nvSpPr>
        <p:spPr/>
        <p:txBody>
          <a:bodyPr/>
          <a:lstStyle/>
          <a:p>
            <a:pPr>
              <a:defRPr/>
            </a:pPr>
            <a:fld id="{5E688332-FE0F-3F43-8FF5-D348E839A10D}" type="slidenum">
              <a:rPr lang="de-DE"/>
              <a:pPr>
                <a:defRPr/>
              </a:pPr>
              <a:t>14</a:t>
            </a:fld>
            <a:endParaRPr lang="de-DE"/>
          </a:p>
        </p:txBody>
      </p:sp>
      <p:sp>
        <p:nvSpPr>
          <p:cNvPr id="6" name="Fußzeilenplatzhalter 5"/>
          <p:cNvSpPr>
            <a:spLocks noGrp="1"/>
          </p:cNvSpPr>
          <p:nvPr>
            <p:ph type="ftr" sz="quarter" idx="10"/>
          </p:nvPr>
        </p:nvSpPr>
        <p:spPr/>
        <p:txBody>
          <a:bodyPr/>
          <a:lstStyle/>
          <a:p>
            <a:pPr>
              <a:defRPr/>
            </a:pPr>
            <a:r>
              <a:rPr lang="de-DE"/>
              <a:t>Burkhard Lembeck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title" idx="4294967295"/>
          </p:nvPr>
        </p:nvSpPr>
        <p:spPr>
          <a:xfrm>
            <a:off x="395288" y="485775"/>
            <a:ext cx="8229600" cy="1143000"/>
          </a:xfrm>
        </p:spPr>
        <p:txBody>
          <a:bodyPr rtlCol="0">
            <a:normAutofit fontScale="90000"/>
          </a:bodyPr>
          <a:lstStyle/>
          <a:p>
            <a:pPr algn="l" eaLnBrk="1" fontAlgn="auto" hangingPunct="1">
              <a:spcAft>
                <a:spcPts val="0"/>
              </a:spcAft>
              <a:defRPr/>
            </a:pPr>
            <a:br>
              <a:rPr lang="de-DE" dirty="0">
                <a:solidFill>
                  <a:srgbClr val="FFC000"/>
                </a:solidFill>
                <a:latin typeface="Calibri" charset="0"/>
                <a:ea typeface="MS PGothic" charset="0"/>
                <a:cs typeface="+mj-cs"/>
              </a:rPr>
            </a:br>
            <a:r>
              <a:rPr lang="de-DE" dirty="0">
                <a:solidFill>
                  <a:schemeClr val="bg2"/>
                </a:solidFill>
                <a:latin typeface="DIN Condensed Bold"/>
                <a:ea typeface="MS PGothic" charset="0"/>
                <a:cs typeface="DIN Condensed Bold"/>
              </a:rPr>
              <a:t>Schwerpunkte Orthopädievertrag</a:t>
            </a:r>
            <a:br>
              <a:rPr lang="de-DE" dirty="0">
                <a:solidFill>
                  <a:schemeClr val="bg2"/>
                </a:solidFill>
                <a:latin typeface="DIN Condensed Bold"/>
                <a:ea typeface="MS PGothic" charset="0"/>
                <a:cs typeface="DIN Condensed Bold"/>
              </a:rPr>
            </a:br>
            <a:r>
              <a:rPr lang="de-DE" dirty="0">
                <a:solidFill>
                  <a:srgbClr val="FFC000"/>
                </a:solidFill>
                <a:latin typeface="Calibri" charset="0"/>
                <a:ea typeface="MS PGothic" charset="0"/>
                <a:cs typeface="+mj-cs"/>
              </a:rPr>
              <a:t> </a:t>
            </a:r>
          </a:p>
        </p:txBody>
      </p:sp>
      <p:pic>
        <p:nvPicPr>
          <p:cNvPr id="33794"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7763" y="1335088"/>
            <a:ext cx="11811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7763" y="2679700"/>
            <a:ext cx="1498600" cy="1239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3796" name="Grafi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7763" y="3994150"/>
            <a:ext cx="1639887" cy="1114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7" name="Grafik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5260975"/>
            <a:ext cx="1306513" cy="103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8" name="Textfeld 2"/>
          <p:cNvSpPr txBox="1">
            <a:spLocks noChangeArrowheads="1"/>
          </p:cNvSpPr>
          <p:nvPr/>
        </p:nvSpPr>
        <p:spPr bwMode="auto">
          <a:xfrm>
            <a:off x="1083183" y="1657350"/>
            <a:ext cx="3335338" cy="4524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eaLnBrk="1" hangingPunct="1">
              <a:buFont typeface="Arial" panose="020B0604020202020204" pitchFamily="34" charset="0"/>
              <a:buChar char="•"/>
            </a:pPr>
            <a:r>
              <a:rPr lang="de-DE" dirty="0">
                <a:latin typeface="DIN Condensed Bold" charset="0"/>
                <a:cs typeface="DIN Condensed Bold" charset="0"/>
              </a:rPr>
              <a:t>Rückenschmerz</a:t>
            </a:r>
          </a:p>
          <a:p>
            <a:pPr eaLnBrk="1" hangingPunct="1"/>
            <a:endParaRPr lang="de-DE" dirty="0">
              <a:latin typeface="DIN Condensed Bold" charset="0"/>
              <a:cs typeface="DIN Condensed Bold" charset="0"/>
            </a:endParaRPr>
          </a:p>
          <a:p>
            <a:pPr eaLnBrk="1" hangingPunct="1"/>
            <a:endParaRPr lang="de-DE" dirty="0">
              <a:latin typeface="DIN Condensed Bold" charset="0"/>
              <a:cs typeface="DIN Condensed Bold" charset="0"/>
            </a:endParaRPr>
          </a:p>
          <a:p>
            <a:pPr marL="342900" indent="-342900" eaLnBrk="1" hangingPunct="1">
              <a:buFont typeface="Arial" panose="020B0604020202020204" pitchFamily="34" charset="0"/>
              <a:buChar char="•"/>
            </a:pPr>
            <a:r>
              <a:rPr lang="de-DE" dirty="0">
                <a:latin typeface="DIN Condensed Bold" charset="0"/>
                <a:cs typeface="DIN Condensed Bold" charset="0"/>
              </a:rPr>
              <a:t>Arthrose</a:t>
            </a:r>
          </a:p>
          <a:p>
            <a:pPr eaLnBrk="1" hangingPunct="1"/>
            <a:endParaRPr lang="de-DE" dirty="0">
              <a:latin typeface="DIN Condensed Bold" charset="0"/>
              <a:cs typeface="DIN Condensed Bold" charset="0"/>
            </a:endParaRPr>
          </a:p>
          <a:p>
            <a:pPr eaLnBrk="1" hangingPunct="1"/>
            <a:endParaRPr lang="de-DE" dirty="0">
              <a:latin typeface="DIN Condensed Bold" charset="0"/>
              <a:cs typeface="DIN Condensed Bold" charset="0"/>
            </a:endParaRPr>
          </a:p>
          <a:p>
            <a:pPr eaLnBrk="1" hangingPunct="1"/>
            <a:endParaRPr lang="de-DE" dirty="0">
              <a:latin typeface="DIN Condensed Bold" charset="0"/>
              <a:cs typeface="DIN Condensed Bold" charset="0"/>
            </a:endParaRPr>
          </a:p>
          <a:p>
            <a:pPr marL="342900" indent="-342900" eaLnBrk="1" hangingPunct="1">
              <a:buFont typeface="Arial" panose="020B0604020202020204" pitchFamily="34" charset="0"/>
              <a:buChar char="•"/>
            </a:pPr>
            <a:r>
              <a:rPr lang="de-DE" dirty="0">
                <a:latin typeface="DIN Condensed Bold" charset="0"/>
                <a:cs typeface="DIN Condensed Bold" charset="0"/>
              </a:rPr>
              <a:t>Osteoporose</a:t>
            </a:r>
          </a:p>
          <a:p>
            <a:pPr eaLnBrk="1" hangingPunct="1"/>
            <a:endParaRPr lang="de-DE" dirty="0">
              <a:latin typeface="DIN Condensed Bold" charset="0"/>
              <a:cs typeface="DIN Condensed Bold" charset="0"/>
            </a:endParaRPr>
          </a:p>
          <a:p>
            <a:pPr eaLnBrk="1" hangingPunct="1"/>
            <a:endParaRPr lang="de-DE" dirty="0">
              <a:latin typeface="DIN Condensed Bold" charset="0"/>
              <a:cs typeface="DIN Condensed Bold" charset="0"/>
            </a:endParaRPr>
          </a:p>
          <a:p>
            <a:pPr marL="342900" indent="-342900" eaLnBrk="1" hangingPunct="1">
              <a:buFont typeface="Arial" panose="020B0604020202020204" pitchFamily="34" charset="0"/>
              <a:buChar char="•"/>
            </a:pPr>
            <a:r>
              <a:rPr lang="de-DE" dirty="0" err="1">
                <a:latin typeface="DIN Condensed Bold" charset="0"/>
                <a:cs typeface="DIN Condensed Bold" charset="0"/>
              </a:rPr>
              <a:t>Rheumat</a:t>
            </a:r>
            <a:r>
              <a:rPr lang="de-DE" dirty="0">
                <a:latin typeface="DIN Condensed Bold" charset="0"/>
                <a:cs typeface="DIN Condensed Bold" charset="0"/>
              </a:rPr>
              <a:t>. Gelenker-</a:t>
            </a:r>
            <a:r>
              <a:rPr lang="de-DE" dirty="0" err="1">
                <a:latin typeface="DIN Condensed Bold" charset="0"/>
                <a:cs typeface="DIN Condensed Bold" charset="0"/>
              </a:rPr>
              <a:t>krankungen</a:t>
            </a:r>
            <a:endParaRPr lang="de-DE" dirty="0">
              <a:latin typeface="DIN Condensed Bold" charset="0"/>
              <a:cs typeface="DIN Condensed Bold" charset="0"/>
            </a:endParaRPr>
          </a:p>
        </p:txBody>
      </p:sp>
      <p:sp>
        <p:nvSpPr>
          <p:cNvPr id="4" name="Foliennummernplatzhalter 3"/>
          <p:cNvSpPr>
            <a:spLocks noGrp="1"/>
          </p:cNvSpPr>
          <p:nvPr>
            <p:ph type="sldNum" sz="quarter" idx="11"/>
          </p:nvPr>
        </p:nvSpPr>
        <p:spPr/>
        <p:txBody>
          <a:bodyPr/>
          <a:lstStyle/>
          <a:p>
            <a:pPr>
              <a:defRPr/>
            </a:pPr>
            <a:fld id="{1B44CA06-58AB-9545-8801-3912BD4193D4}" type="slidenum">
              <a:rPr lang="de-DE"/>
              <a:pPr>
                <a:defRPr/>
              </a:pPr>
              <a:t>15</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3"/>
          <p:cNvSpPr>
            <a:spLocks noGrp="1"/>
          </p:cNvSpPr>
          <p:nvPr>
            <p:ph type="title" idx="4294967295"/>
          </p:nvPr>
        </p:nvSpPr>
        <p:spPr>
          <a:xfrm>
            <a:off x="395288" y="714375"/>
            <a:ext cx="8229600" cy="1143000"/>
          </a:xfrm>
        </p:spPr>
        <p:txBody>
          <a:bodyPr rtlCol="0">
            <a:normAutofit fontScale="90000"/>
          </a:bodyPr>
          <a:lstStyle/>
          <a:p>
            <a:pPr algn="l" eaLnBrk="1" fontAlgn="auto" hangingPunct="1">
              <a:spcAft>
                <a:spcPts val="0"/>
              </a:spcAft>
              <a:defRPr/>
            </a:pPr>
            <a:br>
              <a:rPr lang="de-DE" dirty="0">
                <a:solidFill>
                  <a:srgbClr val="FFC000"/>
                </a:solidFill>
                <a:latin typeface="Calibri" charset="0"/>
                <a:ea typeface="MS PGothic" charset="0"/>
                <a:cs typeface="+mj-cs"/>
              </a:rPr>
            </a:br>
            <a:r>
              <a:rPr lang="de-DE" dirty="0">
                <a:solidFill>
                  <a:schemeClr val="bg2"/>
                </a:solidFill>
                <a:latin typeface="DIN Condensed Bold"/>
                <a:ea typeface="MS PGothic" charset="0"/>
                <a:cs typeface="+mj-cs"/>
              </a:rPr>
              <a:t>Beispiel: Rückenschmerz</a:t>
            </a:r>
            <a:br>
              <a:rPr lang="de-DE" dirty="0">
                <a:solidFill>
                  <a:schemeClr val="bg2"/>
                </a:solidFill>
                <a:latin typeface="DIN Condensed Bold"/>
                <a:ea typeface="MS PGothic" charset="0"/>
                <a:cs typeface="+mj-cs"/>
              </a:rPr>
            </a:br>
            <a:r>
              <a:rPr lang="de-DE" dirty="0">
                <a:solidFill>
                  <a:schemeClr val="bg2"/>
                </a:solidFill>
                <a:latin typeface="DIN Condensed Bold"/>
                <a:ea typeface="MS PGothic" charset="0"/>
                <a:cs typeface="+mj-cs"/>
              </a:rPr>
              <a:t>Versorgung verbessern</a:t>
            </a:r>
            <a:br>
              <a:rPr lang="de-DE" dirty="0">
                <a:solidFill>
                  <a:schemeClr val="bg2"/>
                </a:solidFill>
                <a:latin typeface="DIN Condensed Bold"/>
                <a:ea typeface="MS PGothic" charset="0"/>
                <a:cs typeface="DIN Condensed Bold"/>
              </a:rPr>
            </a:br>
            <a:r>
              <a:rPr lang="de-DE" dirty="0">
                <a:solidFill>
                  <a:srgbClr val="FFC000"/>
                </a:solidFill>
                <a:latin typeface="Calibri" charset="0"/>
                <a:ea typeface="MS PGothic" charset="0"/>
                <a:cs typeface="+mj-cs"/>
              </a:rPr>
              <a:t> </a:t>
            </a:r>
          </a:p>
        </p:txBody>
      </p:sp>
      <p:pic>
        <p:nvPicPr>
          <p:cNvPr id="34818"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7950" y="2554288"/>
            <a:ext cx="1181100" cy="1266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Textfeld 2"/>
          <p:cNvSpPr txBox="1">
            <a:spLocks noChangeArrowheads="1"/>
          </p:cNvSpPr>
          <p:nvPr/>
        </p:nvSpPr>
        <p:spPr bwMode="auto">
          <a:xfrm>
            <a:off x="1247775" y="2462213"/>
            <a:ext cx="4565650" cy="341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342900" indent="-342900" eaLnBrk="1" hangingPunct="1">
              <a:buFont typeface="Arial" panose="020B0604020202020204" pitchFamily="34" charset="0"/>
              <a:buChar char="•"/>
            </a:pPr>
            <a:r>
              <a:rPr lang="de-DE" dirty="0">
                <a:latin typeface="DIN Condensed Bold" charset="0"/>
                <a:cs typeface="DIN Condensed Bold" charset="0"/>
              </a:rPr>
              <a:t>Koordination</a:t>
            </a:r>
          </a:p>
          <a:p>
            <a:pPr marL="342900" indent="-342900" eaLnBrk="1" hangingPunct="1">
              <a:buFont typeface="Arial" panose="020B0604020202020204" pitchFamily="34" charset="0"/>
              <a:buChar char="•"/>
            </a:pPr>
            <a:endParaRPr lang="de-DE" dirty="0">
              <a:latin typeface="DIN Condensed Bold" charset="0"/>
              <a:cs typeface="DIN Condensed Bold" charset="0"/>
            </a:endParaRPr>
          </a:p>
          <a:p>
            <a:pPr marL="342900" indent="-342900" eaLnBrk="1" hangingPunct="1">
              <a:buFont typeface="Arial" panose="020B0604020202020204" pitchFamily="34" charset="0"/>
              <a:buChar char="•"/>
            </a:pPr>
            <a:r>
              <a:rPr lang="de-DE" dirty="0">
                <a:latin typeface="DIN Condensed Bold" charset="0"/>
                <a:cs typeface="DIN Condensed Bold" charset="0"/>
              </a:rPr>
              <a:t>Psychosoziale Betreuung</a:t>
            </a:r>
          </a:p>
          <a:p>
            <a:pPr marL="342900" indent="-342900" eaLnBrk="1" hangingPunct="1">
              <a:buFont typeface="Arial" panose="020B0604020202020204" pitchFamily="34" charset="0"/>
              <a:buChar char="•"/>
            </a:pPr>
            <a:endParaRPr lang="de-DE" dirty="0">
              <a:latin typeface="DIN Condensed Bold" charset="0"/>
              <a:cs typeface="DIN Condensed Bold" charset="0"/>
            </a:endParaRPr>
          </a:p>
          <a:p>
            <a:pPr marL="342900" indent="-342900" eaLnBrk="1" hangingPunct="1">
              <a:buFont typeface="Arial" panose="020B0604020202020204" pitchFamily="34" charset="0"/>
              <a:buChar char="•"/>
            </a:pPr>
            <a:r>
              <a:rPr lang="de-DE" dirty="0">
                <a:latin typeface="DIN Condensed Bold" charset="0"/>
                <a:cs typeface="DIN Condensed Bold" charset="0"/>
              </a:rPr>
              <a:t>Aktivierung fördern</a:t>
            </a:r>
          </a:p>
          <a:p>
            <a:pPr marL="342900" indent="-342900" eaLnBrk="1" hangingPunct="1">
              <a:buFont typeface="Arial" panose="020B0604020202020204" pitchFamily="34" charset="0"/>
              <a:buChar char="•"/>
            </a:pPr>
            <a:endParaRPr lang="de-DE" dirty="0">
              <a:latin typeface="DIN Condensed Bold" charset="0"/>
              <a:cs typeface="DIN Condensed Bold" charset="0"/>
            </a:endParaRPr>
          </a:p>
          <a:p>
            <a:pPr marL="342900" indent="-342900" eaLnBrk="1" hangingPunct="1">
              <a:buFont typeface="Arial" panose="020B0604020202020204" pitchFamily="34" charset="0"/>
              <a:buChar char="•"/>
            </a:pPr>
            <a:r>
              <a:rPr lang="de-DE" dirty="0">
                <a:latin typeface="DIN Condensed Bold" charset="0"/>
                <a:cs typeface="DIN Condensed Bold" charset="0"/>
              </a:rPr>
              <a:t>Qualitätssicherung</a:t>
            </a:r>
          </a:p>
          <a:p>
            <a:pPr eaLnBrk="1" hangingPunct="1"/>
            <a:endParaRPr lang="de-DE" dirty="0">
              <a:latin typeface="DIN Condensed Bold" charset="0"/>
              <a:cs typeface="DIN Condensed Bold" charset="0"/>
            </a:endParaRPr>
          </a:p>
          <a:p>
            <a:pPr eaLnBrk="1" hangingPunct="1"/>
            <a:endParaRPr lang="de-DE" dirty="0">
              <a:latin typeface="DIN Condensed Bold" charset="0"/>
              <a:cs typeface="DIN Condensed Bold" charset="0"/>
            </a:endParaRPr>
          </a:p>
        </p:txBody>
      </p:sp>
      <p:sp>
        <p:nvSpPr>
          <p:cNvPr id="4" name="Foliennummernplatzhalter 3"/>
          <p:cNvSpPr>
            <a:spLocks noGrp="1"/>
          </p:cNvSpPr>
          <p:nvPr>
            <p:ph type="sldNum" sz="quarter" idx="11"/>
          </p:nvPr>
        </p:nvSpPr>
        <p:spPr/>
        <p:txBody>
          <a:bodyPr/>
          <a:lstStyle/>
          <a:p>
            <a:pPr>
              <a:defRPr/>
            </a:pPr>
            <a:fld id="{B1253BDE-8429-5C4B-ABEE-555220E97A0B}" type="slidenum">
              <a:rPr lang="de-DE"/>
              <a:pPr>
                <a:defRPr/>
              </a:pPr>
              <a:t>16</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el 3"/>
          <p:cNvSpPr>
            <a:spLocks noGrp="1"/>
          </p:cNvSpPr>
          <p:nvPr>
            <p:ph type="title"/>
          </p:nvPr>
        </p:nvSpPr>
        <p:spPr/>
        <p:txBody>
          <a:bodyPr/>
          <a:lstStyle/>
          <a:p>
            <a:pPr algn="l" eaLnBrk="1" hangingPunct="1"/>
            <a:r>
              <a:rPr lang="de-DE" sz="4000">
                <a:solidFill>
                  <a:schemeClr val="bg2"/>
                </a:solidFill>
                <a:latin typeface="DIN Condensed" charset="0"/>
                <a:cs typeface="MS PGothic" charset="0"/>
              </a:rPr>
              <a:t>Koordination</a:t>
            </a:r>
          </a:p>
        </p:txBody>
      </p:sp>
      <p:sp>
        <p:nvSpPr>
          <p:cNvPr id="5" name="Inhaltsplatzhalter 4"/>
          <p:cNvSpPr txBox="1">
            <a:spLocks/>
          </p:cNvSpPr>
          <p:nvPr/>
        </p:nvSpPr>
        <p:spPr>
          <a:xfrm>
            <a:off x="547688" y="2428875"/>
            <a:ext cx="8569325" cy="3168650"/>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DIN Condensed"/>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lumOff val="25000"/>
                  </a:schemeClr>
                </a:solidFill>
                <a:latin typeface="DIN Condensed"/>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DIN Condense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DIN Condense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DIN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buFontTx/>
              <a:buChar char="-"/>
              <a:defRPr/>
            </a:pPr>
            <a:r>
              <a:rPr lang="de-DE" dirty="0">
                <a:solidFill>
                  <a:schemeClr val="bg1"/>
                </a:solidFill>
                <a:latin typeface="Calibri" charset="0"/>
                <a:ea typeface="MS PGothic" charset="0"/>
              </a:rPr>
              <a:t>Qualitätszirkel zum Vertrag</a:t>
            </a:r>
          </a:p>
          <a:p>
            <a:pPr lvl="1" fontAlgn="auto">
              <a:spcAft>
                <a:spcPts val="0"/>
              </a:spcAft>
              <a:buFontTx/>
              <a:buChar char="-"/>
              <a:defRPr/>
            </a:pPr>
            <a:r>
              <a:rPr lang="de-DE" dirty="0">
                <a:solidFill>
                  <a:schemeClr val="bg1"/>
                </a:solidFill>
                <a:latin typeface="Calibri" charset="0"/>
                <a:ea typeface="MS PGothic" charset="0"/>
              </a:rPr>
              <a:t>Qualitätszirkel zum Vertrag</a:t>
            </a:r>
          </a:p>
          <a:p>
            <a:pPr lvl="2" fontAlgn="auto">
              <a:spcAft>
                <a:spcPts val="0"/>
              </a:spcAft>
              <a:buFontTx/>
              <a:buChar char="-"/>
              <a:defRPr/>
            </a:pPr>
            <a:r>
              <a:rPr lang="de-DE" dirty="0">
                <a:solidFill>
                  <a:schemeClr val="bg1"/>
                </a:solidFill>
                <a:latin typeface="Calibri" charset="0"/>
                <a:ea typeface="MS PGothic" charset="0"/>
              </a:rPr>
              <a:t>Inhalte z.B. Beratung, sozialer Dienst, Pat. Kommunikation</a:t>
            </a:r>
          </a:p>
          <a:p>
            <a:pPr lvl="2" fontAlgn="auto">
              <a:spcAft>
                <a:spcPts val="0"/>
              </a:spcAft>
              <a:buFontTx/>
              <a:buChar char="-"/>
              <a:defRPr/>
            </a:pPr>
            <a:r>
              <a:rPr lang="de-DE" dirty="0">
                <a:solidFill>
                  <a:schemeClr val="bg1"/>
                </a:solidFill>
                <a:latin typeface="Calibri" charset="0"/>
                <a:ea typeface="MS PGothic" charset="0"/>
              </a:rPr>
              <a:t>Extern aufbereitet, landesweit</a:t>
            </a:r>
          </a:p>
          <a:p>
            <a:pPr lvl="1" fontAlgn="auto">
              <a:spcAft>
                <a:spcPts val="0"/>
              </a:spcAft>
              <a:buFontTx/>
              <a:buChar char="-"/>
              <a:defRPr/>
            </a:pPr>
            <a:r>
              <a:rPr lang="de-DE" dirty="0">
                <a:solidFill>
                  <a:schemeClr val="bg1"/>
                </a:solidFill>
                <a:latin typeface="Calibri" charset="0"/>
                <a:ea typeface="MS PGothic" charset="0"/>
              </a:rPr>
              <a:t>Patientenbefragungen in den Praxen</a:t>
            </a:r>
          </a:p>
          <a:p>
            <a:pPr lvl="1" fontAlgn="auto">
              <a:spcAft>
                <a:spcPts val="0"/>
              </a:spcAft>
              <a:buFontTx/>
              <a:buChar char="-"/>
              <a:defRPr/>
            </a:pPr>
            <a:r>
              <a:rPr lang="de-DE" dirty="0">
                <a:solidFill>
                  <a:schemeClr val="bg1"/>
                </a:solidFill>
                <a:latin typeface="Calibri" charset="0"/>
                <a:ea typeface="MS PGothic" charset="0"/>
              </a:rPr>
              <a:t>Externe Evaluation</a:t>
            </a:r>
          </a:p>
          <a:p>
            <a:pPr lvl="2" fontAlgn="auto">
              <a:spcAft>
                <a:spcPts val="0"/>
              </a:spcAft>
              <a:buFontTx/>
              <a:buChar char="-"/>
              <a:defRPr/>
            </a:pPr>
            <a:r>
              <a:rPr lang="de-DE" dirty="0">
                <a:solidFill>
                  <a:schemeClr val="bg1"/>
                </a:solidFill>
                <a:latin typeface="Calibri" charset="0"/>
                <a:ea typeface="MS PGothic" charset="0"/>
              </a:rPr>
              <a:t>Aqua Institut</a:t>
            </a:r>
          </a:p>
          <a:p>
            <a:pPr lvl="1" fontAlgn="auto">
              <a:spcAft>
                <a:spcPts val="0"/>
              </a:spcAft>
              <a:buFontTx/>
              <a:buChar char="-"/>
              <a:defRPr/>
            </a:pPr>
            <a:r>
              <a:rPr lang="de-DE" dirty="0">
                <a:solidFill>
                  <a:schemeClr val="bg1"/>
                </a:solidFill>
                <a:latin typeface="Calibri" charset="0"/>
                <a:ea typeface="MS PGothic" charset="0"/>
              </a:rPr>
              <a:t>Laufende Anpassung im Lenkungsausschuss</a:t>
            </a:r>
          </a:p>
          <a:p>
            <a:pPr lvl="1" fontAlgn="auto">
              <a:spcAft>
                <a:spcPts val="0"/>
              </a:spcAft>
              <a:defRPr/>
            </a:pPr>
            <a:endParaRPr lang="de-DE" dirty="0">
              <a:solidFill>
                <a:schemeClr val="bg1"/>
              </a:solidFill>
              <a:latin typeface="Calibri" charset="0"/>
              <a:ea typeface="MS PGothic" charset="0"/>
            </a:endParaRPr>
          </a:p>
          <a:p>
            <a:pPr lvl="2" fontAlgn="auto">
              <a:spcAft>
                <a:spcPts val="0"/>
              </a:spcAft>
              <a:buFontTx/>
              <a:buChar char="-"/>
              <a:defRPr/>
            </a:pPr>
            <a:r>
              <a:rPr lang="de-DE" dirty="0">
                <a:solidFill>
                  <a:schemeClr val="bg1"/>
                </a:solidFill>
                <a:latin typeface="Calibri" charset="0"/>
                <a:ea typeface="MS PGothic" charset="0"/>
              </a:rPr>
              <a:t>Inhalte z.B. Beratung, sozialer Dienst, Pat. Kommunikation</a:t>
            </a:r>
          </a:p>
          <a:p>
            <a:pPr lvl="2" fontAlgn="auto">
              <a:spcAft>
                <a:spcPts val="0"/>
              </a:spcAft>
              <a:buFontTx/>
              <a:buChar char="-"/>
              <a:defRPr/>
            </a:pPr>
            <a:r>
              <a:rPr lang="de-DE" dirty="0">
                <a:solidFill>
                  <a:schemeClr val="bg1"/>
                </a:solidFill>
                <a:latin typeface="Calibri" charset="0"/>
                <a:ea typeface="MS PGothic" charset="0"/>
              </a:rPr>
              <a:t>Extern</a:t>
            </a:r>
          </a:p>
          <a:p>
            <a:pPr lvl="1"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lvl="1" fontAlgn="auto">
              <a:spcAft>
                <a:spcPts val="0"/>
              </a:spcAft>
              <a:buFontTx/>
              <a:buChar char="-"/>
              <a:defRPr/>
            </a:pPr>
            <a:r>
              <a:rPr lang="de-DE" dirty="0">
                <a:solidFill>
                  <a:schemeClr val="bg1"/>
                </a:solidFill>
                <a:latin typeface="Calibri" charset="0"/>
                <a:ea typeface="MS PGothic" charset="0"/>
              </a:rPr>
              <a:t>Qualitätszirkel zum Vertrag</a:t>
            </a:r>
          </a:p>
          <a:p>
            <a:pPr lvl="2" fontAlgn="auto">
              <a:spcAft>
                <a:spcPts val="0"/>
              </a:spcAft>
              <a:buFontTx/>
              <a:buChar char="-"/>
              <a:defRPr/>
            </a:pPr>
            <a:r>
              <a:rPr lang="de-DE" dirty="0">
                <a:solidFill>
                  <a:schemeClr val="bg1"/>
                </a:solidFill>
                <a:latin typeface="Calibri" charset="0"/>
                <a:ea typeface="MS PGothic" charset="0"/>
              </a:rPr>
              <a:t>Inhalte z.B. Beratung, sozialer Dienst, Pat. Kommunikation</a:t>
            </a:r>
          </a:p>
          <a:p>
            <a:pPr lvl="2" fontAlgn="auto">
              <a:spcAft>
                <a:spcPts val="0"/>
              </a:spcAft>
              <a:buFontTx/>
              <a:buChar char="-"/>
              <a:defRPr/>
            </a:pPr>
            <a:r>
              <a:rPr lang="de-DE" dirty="0">
                <a:solidFill>
                  <a:schemeClr val="bg1"/>
                </a:solidFill>
                <a:latin typeface="Calibri" charset="0"/>
                <a:ea typeface="MS PGothic" charset="0"/>
              </a:rPr>
              <a:t>Extern aufbereitet, landesweit</a:t>
            </a:r>
          </a:p>
          <a:p>
            <a:pPr lvl="1" fontAlgn="auto">
              <a:spcAft>
                <a:spcPts val="0"/>
              </a:spcAft>
              <a:buFontTx/>
              <a:buChar char="-"/>
              <a:defRPr/>
            </a:pPr>
            <a:r>
              <a:rPr lang="de-DE" dirty="0">
                <a:solidFill>
                  <a:schemeClr val="bg1"/>
                </a:solidFill>
                <a:latin typeface="Calibri" charset="0"/>
                <a:ea typeface="MS PGothic" charset="0"/>
              </a:rPr>
              <a:t>Patientenbefragungen in den Praxen</a:t>
            </a:r>
          </a:p>
          <a:p>
            <a:pPr lvl="1" fontAlgn="auto">
              <a:spcAft>
                <a:spcPts val="0"/>
              </a:spcAft>
              <a:buFontTx/>
              <a:buChar char="-"/>
              <a:defRPr/>
            </a:pPr>
            <a:r>
              <a:rPr lang="de-DE" dirty="0">
                <a:solidFill>
                  <a:schemeClr val="bg1"/>
                </a:solidFill>
                <a:latin typeface="Calibri" charset="0"/>
                <a:ea typeface="MS PGothic" charset="0"/>
              </a:rPr>
              <a:t>Externe Evaluation</a:t>
            </a:r>
          </a:p>
          <a:p>
            <a:pPr lvl="2" fontAlgn="auto">
              <a:spcAft>
                <a:spcPts val="0"/>
              </a:spcAft>
              <a:buFontTx/>
              <a:buChar char="-"/>
              <a:defRPr/>
            </a:pPr>
            <a:r>
              <a:rPr lang="de-DE" dirty="0">
                <a:solidFill>
                  <a:schemeClr val="bg1"/>
                </a:solidFill>
                <a:latin typeface="Calibri" charset="0"/>
                <a:ea typeface="MS PGothic" charset="0"/>
              </a:rPr>
              <a:t>Aqua Institut</a:t>
            </a:r>
          </a:p>
          <a:p>
            <a:pPr lvl="1" fontAlgn="auto">
              <a:spcAft>
                <a:spcPts val="0"/>
              </a:spcAft>
              <a:buFontTx/>
              <a:buChar char="-"/>
              <a:defRPr/>
            </a:pPr>
            <a:r>
              <a:rPr lang="de-DE" dirty="0">
                <a:solidFill>
                  <a:schemeClr val="bg1"/>
                </a:solidFill>
                <a:latin typeface="Calibri" charset="0"/>
                <a:ea typeface="MS PGothic" charset="0"/>
              </a:rPr>
              <a:t>Laufende Anpassung im Lenkungsaus</a:t>
            </a: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p:txBody>
      </p:sp>
      <p:sp>
        <p:nvSpPr>
          <p:cNvPr id="35843" name="Inhaltsplatzhalter 3"/>
          <p:cNvSpPr>
            <a:spLocks noGrp="1"/>
          </p:cNvSpPr>
          <p:nvPr>
            <p:ph idx="1"/>
          </p:nvPr>
        </p:nvSpPr>
        <p:spPr/>
        <p:txBody>
          <a:bodyPr/>
          <a:lstStyle/>
          <a:p>
            <a:pPr eaLnBrk="1" hangingPunct="1"/>
            <a:r>
              <a:rPr lang="de-DE" sz="2400" dirty="0">
                <a:latin typeface="DIN Condensed" charset="0"/>
              </a:rPr>
              <a:t>Schnittstellen zum Hausarzt–Facharzt definiert </a:t>
            </a:r>
          </a:p>
          <a:p>
            <a:pPr eaLnBrk="1" hangingPunct="1"/>
            <a:r>
              <a:rPr lang="de-DE" sz="2400" dirty="0">
                <a:latin typeface="DIN Condensed" charset="0"/>
              </a:rPr>
              <a:t>Initiale Behandlung beim Hausarzt, dort für 4 Wochen Behandlung, nur bei definierten Indikationen sofortige Überweisung</a:t>
            </a:r>
          </a:p>
          <a:p>
            <a:pPr eaLnBrk="1" hangingPunct="1"/>
            <a:r>
              <a:rPr lang="de-DE" sz="2400" dirty="0">
                <a:latin typeface="DIN Condensed" charset="0"/>
              </a:rPr>
              <a:t>Ggfs. Termin beim Psychotherapeuten in 14 Tagen</a:t>
            </a:r>
          </a:p>
          <a:p>
            <a:pPr eaLnBrk="1" hangingPunct="1"/>
            <a:r>
              <a:rPr lang="de-DE" sz="2400" dirty="0">
                <a:latin typeface="DIN Condensed" charset="0"/>
              </a:rPr>
              <a:t>Fallkonferenzen bei hohem </a:t>
            </a:r>
            <a:r>
              <a:rPr lang="de-DE" sz="2400" dirty="0" err="1">
                <a:latin typeface="DIN Condensed" charset="0"/>
              </a:rPr>
              <a:t>Chronifizierungsrisiko</a:t>
            </a:r>
            <a:r>
              <a:rPr lang="de-DE" sz="2400" dirty="0">
                <a:latin typeface="DIN Condensed" charset="0"/>
              </a:rPr>
              <a:t> mit Hausarzt/ggfs. Psychotherapeuten zusammen</a:t>
            </a:r>
          </a:p>
          <a:p>
            <a:pPr eaLnBrk="1" hangingPunct="1"/>
            <a:r>
              <a:rPr lang="de-DE" sz="2400" dirty="0">
                <a:latin typeface="DIN Condensed" charset="0"/>
              </a:rPr>
              <a:t>Obligate, standardisierte Befundberichte </a:t>
            </a:r>
          </a:p>
          <a:p>
            <a:pPr eaLnBrk="1" hangingPunct="1"/>
            <a:r>
              <a:rPr lang="de-DE" sz="2400" dirty="0">
                <a:latin typeface="DIN Condensed" charset="0"/>
              </a:rPr>
              <a:t>EDV-Vernetzung angestrebt</a:t>
            </a:r>
          </a:p>
          <a:p>
            <a:pPr eaLnBrk="1" hangingPunct="1"/>
            <a:endParaRPr lang="de-DE" dirty="0">
              <a:latin typeface="DIN Condensed" charset="0"/>
            </a:endParaRPr>
          </a:p>
          <a:p>
            <a:pPr eaLnBrk="1" hangingPunct="1"/>
            <a:endParaRPr lang="de-DE" dirty="0">
              <a:latin typeface="DIN Condensed" charset="0"/>
            </a:endParaRPr>
          </a:p>
        </p:txBody>
      </p:sp>
      <p:sp>
        <p:nvSpPr>
          <p:cNvPr id="3" name="Foliennummernplatzhalter 2"/>
          <p:cNvSpPr>
            <a:spLocks noGrp="1"/>
          </p:cNvSpPr>
          <p:nvPr>
            <p:ph type="sldNum" sz="quarter" idx="11"/>
          </p:nvPr>
        </p:nvSpPr>
        <p:spPr/>
        <p:txBody>
          <a:bodyPr/>
          <a:lstStyle/>
          <a:p>
            <a:pPr>
              <a:defRPr/>
            </a:pPr>
            <a:fld id="{A58ED10F-C82A-CA44-9BB4-2683579C207E}" type="slidenum">
              <a:rPr lang="de-DE"/>
              <a:pPr>
                <a:defRPr/>
              </a:pPr>
              <a:t>17</a:t>
            </a:fld>
            <a:endParaRPr lang="de-DE"/>
          </a:p>
        </p:txBody>
      </p:sp>
      <p:sp>
        <p:nvSpPr>
          <p:cNvPr id="6" name="Fußzeilenplatzhalter 5"/>
          <p:cNvSpPr>
            <a:spLocks noGrp="1"/>
          </p:cNvSpPr>
          <p:nvPr>
            <p:ph type="ftr" sz="quarter" idx="10"/>
          </p:nvPr>
        </p:nvSpPr>
        <p:spPr/>
        <p:txBody>
          <a:bodyPr/>
          <a:lstStyle/>
          <a:p>
            <a:pPr>
              <a:defRPr/>
            </a:pPr>
            <a:r>
              <a:rPr lang="de-DE"/>
              <a:t>Burkhard Lembeck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el 3"/>
          <p:cNvSpPr>
            <a:spLocks noGrp="1"/>
          </p:cNvSpPr>
          <p:nvPr>
            <p:ph type="title"/>
          </p:nvPr>
        </p:nvSpPr>
        <p:spPr>
          <a:xfrm>
            <a:off x="547688" y="620713"/>
            <a:ext cx="5319712" cy="1143000"/>
          </a:xfrm>
        </p:spPr>
        <p:txBody>
          <a:bodyPr/>
          <a:lstStyle/>
          <a:p>
            <a:pPr algn="l" eaLnBrk="1" hangingPunct="1"/>
            <a:r>
              <a:rPr lang="de-DE">
                <a:solidFill>
                  <a:schemeClr val="bg2"/>
                </a:solidFill>
                <a:latin typeface="DIN Condensed" charset="0"/>
                <a:cs typeface="MS PGothic" charset="0"/>
              </a:rPr>
              <a:t>Psychosozial</a:t>
            </a:r>
          </a:p>
        </p:txBody>
      </p:sp>
      <p:sp>
        <p:nvSpPr>
          <p:cNvPr id="36866" name="Inhaltsplatzhalter 1"/>
          <p:cNvSpPr>
            <a:spLocks noGrp="1"/>
          </p:cNvSpPr>
          <p:nvPr>
            <p:ph idx="1"/>
          </p:nvPr>
        </p:nvSpPr>
        <p:spPr/>
        <p:txBody>
          <a:bodyPr/>
          <a:lstStyle/>
          <a:p>
            <a:pPr marL="342900" lvl="1" indent="-342900" eaLnBrk="1" hangingPunct="1">
              <a:buFont typeface="Arial" charset="0"/>
              <a:buChar char="•"/>
            </a:pPr>
            <a:r>
              <a:rPr lang="de-DE" dirty="0">
                <a:solidFill>
                  <a:schemeClr val="tx1"/>
                </a:solidFill>
                <a:latin typeface="DIN Condensed" charset="0"/>
              </a:rPr>
              <a:t>Erfassen der Lebenssituation</a:t>
            </a:r>
          </a:p>
          <a:p>
            <a:pPr marL="342900" lvl="1" indent="-342900" eaLnBrk="1" hangingPunct="1">
              <a:buFont typeface="Arial" charset="0"/>
              <a:buChar char="•"/>
            </a:pPr>
            <a:r>
              <a:rPr lang="de-DE" dirty="0">
                <a:solidFill>
                  <a:schemeClr val="tx1"/>
                </a:solidFill>
                <a:latin typeface="DIN Condensed" charset="0"/>
              </a:rPr>
              <a:t>Soziale Anamnese im Standardarztbrief</a:t>
            </a:r>
          </a:p>
          <a:p>
            <a:pPr marL="342900" lvl="1" indent="-342900" eaLnBrk="1" hangingPunct="1">
              <a:buFont typeface="Arial" charset="0"/>
              <a:buChar char="•"/>
            </a:pPr>
            <a:r>
              <a:rPr lang="de-DE" dirty="0">
                <a:solidFill>
                  <a:schemeClr val="tx1"/>
                </a:solidFill>
                <a:latin typeface="DIN Condensed" charset="0"/>
              </a:rPr>
              <a:t>Einbeziehung der Sozialdienste von AOK und Bosch BKK (Vorstellung der Sozialarbeiter in den QZ)</a:t>
            </a:r>
          </a:p>
          <a:p>
            <a:pPr marL="342900" lvl="1" indent="-342900" eaLnBrk="1" hangingPunct="1">
              <a:buFont typeface="Arial" charset="0"/>
              <a:buChar char="•"/>
            </a:pPr>
            <a:r>
              <a:rPr lang="de-DE" dirty="0">
                <a:solidFill>
                  <a:schemeClr val="tx1"/>
                </a:solidFill>
                <a:latin typeface="DIN Condensed" charset="0"/>
              </a:rPr>
              <a:t>Bessere Vernetzung mit den Psychotherapeuten</a:t>
            </a:r>
          </a:p>
        </p:txBody>
      </p:sp>
      <p:sp>
        <p:nvSpPr>
          <p:cNvPr id="4" name="Foliennummernplatzhalter 3"/>
          <p:cNvSpPr>
            <a:spLocks noGrp="1"/>
          </p:cNvSpPr>
          <p:nvPr>
            <p:ph type="sldNum" sz="quarter" idx="11"/>
          </p:nvPr>
        </p:nvSpPr>
        <p:spPr/>
        <p:txBody>
          <a:bodyPr/>
          <a:lstStyle/>
          <a:p>
            <a:pPr>
              <a:defRPr/>
            </a:pPr>
            <a:fld id="{CB7F0586-DAC0-014B-8CE2-3ACA13DC3530}" type="slidenum">
              <a:rPr lang="de-DE"/>
              <a:pPr>
                <a:defRPr/>
              </a:pPr>
              <a:t>18</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3"/>
          <p:cNvSpPr>
            <a:spLocks noGrp="1"/>
          </p:cNvSpPr>
          <p:nvPr>
            <p:ph type="title"/>
          </p:nvPr>
        </p:nvSpPr>
        <p:spPr>
          <a:xfrm>
            <a:off x="547688" y="620713"/>
            <a:ext cx="5824537" cy="1143000"/>
          </a:xfrm>
        </p:spPr>
        <p:txBody>
          <a:bodyPr/>
          <a:lstStyle/>
          <a:p>
            <a:pPr algn="l" eaLnBrk="1" hangingPunct="1"/>
            <a:r>
              <a:rPr lang="de-DE">
                <a:solidFill>
                  <a:schemeClr val="bg2"/>
                </a:solidFill>
                <a:latin typeface="Calibri" charset="0"/>
                <a:cs typeface="MS PGothic" charset="0"/>
              </a:rPr>
              <a:t>Aktivierung fördern</a:t>
            </a:r>
          </a:p>
        </p:txBody>
      </p:sp>
      <p:sp>
        <p:nvSpPr>
          <p:cNvPr id="17411" name="Inhaltsplatzhalter 4"/>
          <p:cNvSpPr>
            <a:spLocks noGrp="1"/>
          </p:cNvSpPr>
          <p:nvPr>
            <p:ph idx="1"/>
          </p:nvPr>
        </p:nvSpPr>
        <p:spPr>
          <a:xfrm>
            <a:off x="395288" y="2276475"/>
            <a:ext cx="8569325" cy="3168650"/>
          </a:xfrm>
        </p:spPr>
        <p:txBody>
          <a:bodyPr rtlCol="0">
            <a:normAutofit lnSpcReduction="10000"/>
          </a:bodyPr>
          <a:lstStyle/>
          <a:p>
            <a:pPr lvl="1" eaLnBrk="1" fontAlgn="auto" hangingPunct="1">
              <a:spcAft>
                <a:spcPts val="0"/>
              </a:spcAft>
              <a:buFontTx/>
              <a:buChar char="-"/>
              <a:defRPr/>
            </a:pPr>
            <a:r>
              <a:rPr lang="de-DE" dirty="0">
                <a:solidFill>
                  <a:schemeClr val="bg1"/>
                </a:solidFill>
                <a:latin typeface="Calibri" charset="0"/>
                <a:ea typeface="MS PGothic" charset="0"/>
              </a:rPr>
              <a:t>Eigene Blätter für Eigenübungen</a:t>
            </a:r>
          </a:p>
          <a:p>
            <a:pPr lvl="1" eaLnBrk="1" fontAlgn="auto" hangingPunct="1">
              <a:spcAft>
                <a:spcPts val="0"/>
              </a:spcAft>
              <a:buFontTx/>
              <a:buChar char="-"/>
              <a:defRPr/>
            </a:pPr>
            <a:r>
              <a:rPr lang="de-DE" dirty="0">
                <a:solidFill>
                  <a:schemeClr val="bg1"/>
                </a:solidFill>
                <a:latin typeface="Calibri" charset="0"/>
                <a:ea typeface="MS PGothic" charset="0"/>
              </a:rPr>
              <a:t>Verbesserter Zugang zu Gesundheitsangeboten</a:t>
            </a:r>
          </a:p>
          <a:p>
            <a:pPr lvl="2" eaLnBrk="1" fontAlgn="auto" hangingPunct="1">
              <a:spcAft>
                <a:spcPts val="0"/>
              </a:spcAft>
              <a:buFontTx/>
              <a:buChar char="-"/>
              <a:defRPr/>
            </a:pPr>
            <a:r>
              <a:rPr lang="de-DE" dirty="0">
                <a:solidFill>
                  <a:schemeClr val="bg1"/>
                </a:solidFill>
                <a:latin typeface="Calibri" charset="0"/>
                <a:ea typeface="MS PGothic" charset="0"/>
              </a:rPr>
              <a:t>Landesweit Präventionsberater geschaffen</a:t>
            </a:r>
          </a:p>
          <a:p>
            <a:pPr lvl="2" eaLnBrk="1" fontAlgn="auto" hangingPunct="1">
              <a:spcAft>
                <a:spcPts val="0"/>
              </a:spcAft>
              <a:buFontTx/>
              <a:buChar char="-"/>
              <a:defRPr/>
            </a:pPr>
            <a:r>
              <a:rPr lang="de-DE" dirty="0">
                <a:solidFill>
                  <a:schemeClr val="bg1"/>
                </a:solidFill>
                <a:latin typeface="Calibri" charset="0"/>
                <a:ea typeface="MS PGothic" charset="0"/>
              </a:rPr>
              <a:t>Angebot kann auf grünem Rezept verordnet werden</a:t>
            </a:r>
          </a:p>
          <a:p>
            <a:pPr lvl="2" eaLnBrk="1" fontAlgn="auto" hangingPunct="1">
              <a:spcAft>
                <a:spcPts val="0"/>
              </a:spcAft>
              <a:buFontTx/>
              <a:buChar char="-"/>
              <a:defRPr/>
            </a:pPr>
            <a:r>
              <a:rPr lang="de-DE" dirty="0">
                <a:solidFill>
                  <a:schemeClr val="bg1"/>
                </a:solidFill>
                <a:latin typeface="Calibri" charset="0"/>
                <a:ea typeface="MS PGothic" charset="0"/>
              </a:rPr>
              <a:t>Neben Bewegungstherapie auch Ernährungsberatung, Entspannungsübungen</a:t>
            </a:r>
          </a:p>
          <a:p>
            <a:pPr lvl="1" eaLnBrk="1" fontAlgn="auto" hangingPunct="1">
              <a:spcAft>
                <a:spcPts val="0"/>
              </a:spcAft>
              <a:buFontTx/>
              <a:buChar char="-"/>
              <a:defRPr/>
            </a:pPr>
            <a:r>
              <a:rPr lang="de-DE" dirty="0">
                <a:solidFill>
                  <a:schemeClr val="bg1"/>
                </a:solidFill>
                <a:latin typeface="Calibri" charset="0"/>
                <a:ea typeface="MS PGothic" charset="0"/>
              </a:rPr>
              <a:t>Patientenbogen für Zielvereinbarung </a:t>
            </a:r>
          </a:p>
          <a:p>
            <a:pPr eaLnBrk="1" fontAlgn="auto" hangingPunct="1">
              <a:spcAft>
                <a:spcPts val="0"/>
              </a:spcAft>
              <a:buFont typeface="Arial"/>
              <a:buChar char="•"/>
              <a:defRPr/>
            </a:pPr>
            <a:endParaRPr lang="de-DE" dirty="0">
              <a:solidFill>
                <a:schemeClr val="bg1"/>
              </a:solidFill>
              <a:latin typeface="Calibri" charset="0"/>
              <a:ea typeface="MS PGothic" charset="0"/>
              <a:cs typeface="+mn-cs"/>
            </a:endParaRPr>
          </a:p>
          <a:p>
            <a:pPr lvl="1" eaLnBrk="1" fontAlgn="auto" hangingPunct="1">
              <a:spcAft>
                <a:spcPts val="0"/>
              </a:spcAft>
              <a:buFont typeface="Arial"/>
              <a:buChar char="–"/>
              <a:defRPr/>
            </a:pPr>
            <a:endParaRPr lang="de-DE" dirty="0">
              <a:solidFill>
                <a:schemeClr val="bg1"/>
              </a:solidFill>
              <a:latin typeface="Calibri" charset="0"/>
              <a:ea typeface="MS PGothic" charset="0"/>
            </a:endParaRPr>
          </a:p>
          <a:p>
            <a:pPr lvl="1" eaLnBrk="1" fontAlgn="auto" hangingPunct="1">
              <a:spcAft>
                <a:spcPts val="0"/>
              </a:spcAft>
              <a:buFont typeface="Arial"/>
              <a:buChar char="–"/>
              <a:defRPr/>
            </a:pPr>
            <a:endParaRPr lang="de-DE" dirty="0">
              <a:latin typeface="Calibri" charset="0"/>
              <a:ea typeface="MS PGothic" charset="0"/>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a:p>
            <a:pPr eaLnBrk="1" fontAlgn="auto" hangingPunct="1">
              <a:spcAft>
                <a:spcPts val="0"/>
              </a:spcAft>
              <a:buFont typeface="Arial"/>
              <a:buChar char="•"/>
              <a:defRPr/>
            </a:pPr>
            <a:endParaRPr lang="de-DE" dirty="0">
              <a:latin typeface="Calibri" charset="0"/>
              <a:ea typeface="MS PGothic" charset="0"/>
              <a:cs typeface="+mn-cs"/>
            </a:endParaRPr>
          </a:p>
        </p:txBody>
      </p:sp>
      <p:sp>
        <p:nvSpPr>
          <p:cNvPr id="37891" name="Textfeld 2"/>
          <p:cNvSpPr txBox="1">
            <a:spLocks noChangeArrowheads="1"/>
          </p:cNvSpPr>
          <p:nvPr/>
        </p:nvSpPr>
        <p:spPr bwMode="auto">
          <a:xfrm>
            <a:off x="1109663" y="2068513"/>
            <a:ext cx="7196137"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285750" indent="-28575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buFont typeface="Wingdings" charset="0"/>
              <a:buChar char="§"/>
            </a:pPr>
            <a:r>
              <a:rPr lang="de-DE" sz="2800" dirty="0">
                <a:latin typeface="DIN Condensed" charset="0"/>
              </a:rPr>
              <a:t>Bewegungsprogramme der Krankenkassen</a:t>
            </a:r>
          </a:p>
          <a:p>
            <a:pPr eaLnBrk="1" hangingPunct="1">
              <a:buFont typeface="Wingdings" charset="0"/>
              <a:buChar char="§"/>
            </a:pPr>
            <a:endParaRPr lang="de-DE" sz="2800" dirty="0">
              <a:latin typeface="DIN Condensed" charset="0"/>
            </a:endParaRPr>
          </a:p>
          <a:p>
            <a:pPr eaLnBrk="1" hangingPunct="1">
              <a:buFont typeface="Wingdings" charset="0"/>
              <a:buChar char="§"/>
            </a:pPr>
            <a:r>
              <a:rPr lang="de-DE" sz="2800" dirty="0">
                <a:latin typeface="DIN Condensed" charset="0"/>
              </a:rPr>
              <a:t>Präventionsberatung  (Sportwissenschaftler) zur Vermittlung </a:t>
            </a:r>
          </a:p>
        </p:txBody>
      </p:sp>
      <p:sp>
        <p:nvSpPr>
          <p:cNvPr id="4" name="Foliennummernplatzhalter 3"/>
          <p:cNvSpPr>
            <a:spLocks noGrp="1"/>
          </p:cNvSpPr>
          <p:nvPr>
            <p:ph type="sldNum" sz="quarter" idx="11"/>
          </p:nvPr>
        </p:nvSpPr>
        <p:spPr/>
        <p:txBody>
          <a:bodyPr/>
          <a:lstStyle/>
          <a:p>
            <a:pPr>
              <a:defRPr/>
            </a:pPr>
            <a:fld id="{87D88AC9-5B80-1944-A86A-86DD9600FE9E}" type="slidenum">
              <a:rPr lang="de-DE"/>
              <a:pPr>
                <a:defRPr/>
              </a:pPr>
              <a:t>19</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fontAlgn="auto">
              <a:spcAft>
                <a:spcPts val="0"/>
              </a:spcAft>
              <a:defRPr/>
            </a:pPr>
            <a:r>
              <a:rPr lang="de-DE" dirty="0">
                <a:ea typeface="+mj-ea"/>
                <a:cs typeface="+mj-cs"/>
              </a:rPr>
              <a:t>Ist-Analyse</a:t>
            </a:r>
          </a:p>
        </p:txBody>
      </p:sp>
      <p:sp>
        <p:nvSpPr>
          <p:cNvPr id="11266" name="Textplatzhalter 2"/>
          <p:cNvSpPr>
            <a:spLocks noGrp="1"/>
          </p:cNvSpPr>
          <p:nvPr>
            <p:ph type="body" idx="1"/>
          </p:nvPr>
        </p:nvSpPr>
        <p:spPr/>
        <p:txBody>
          <a:bodyPr/>
          <a:lstStyle/>
          <a:p>
            <a:r>
              <a:rPr lang="de-DE" dirty="0">
                <a:latin typeface="DIN Condensed" charset="0"/>
              </a:rPr>
              <a:t>Orthopädische Versorgung</a:t>
            </a:r>
          </a:p>
        </p:txBody>
      </p:sp>
      <p:sp>
        <p:nvSpPr>
          <p:cNvPr id="5" name="Foliennummernplatzhalter 4"/>
          <p:cNvSpPr>
            <a:spLocks noGrp="1"/>
          </p:cNvSpPr>
          <p:nvPr>
            <p:ph type="sldNum" sz="quarter" idx="11"/>
          </p:nvPr>
        </p:nvSpPr>
        <p:spPr/>
        <p:txBody>
          <a:bodyPr/>
          <a:lstStyle/>
          <a:p>
            <a:pPr>
              <a:defRPr/>
            </a:pPr>
            <a:fld id="{41927640-E00E-6341-80D0-FCC26FC0270C}" type="slidenum">
              <a:rPr lang="de-DE"/>
              <a:pPr>
                <a:defRPr/>
              </a:pPr>
              <a:t>2</a:t>
            </a:fld>
            <a:endParaRPr lang="de-DE"/>
          </a:p>
        </p:txBody>
      </p:sp>
      <p:sp>
        <p:nvSpPr>
          <p:cNvPr id="6" name="Fußzeilenplatzhalter 5"/>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834536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el 3"/>
          <p:cNvSpPr>
            <a:spLocks noGrp="1"/>
          </p:cNvSpPr>
          <p:nvPr>
            <p:ph type="title"/>
          </p:nvPr>
        </p:nvSpPr>
        <p:spPr>
          <a:xfrm>
            <a:off x="547688" y="620713"/>
            <a:ext cx="5319712" cy="1143000"/>
          </a:xfrm>
        </p:spPr>
        <p:txBody>
          <a:bodyPr/>
          <a:lstStyle/>
          <a:p>
            <a:pPr algn="l" eaLnBrk="1" hangingPunct="1"/>
            <a:r>
              <a:rPr lang="de-DE">
                <a:solidFill>
                  <a:schemeClr val="bg2"/>
                </a:solidFill>
                <a:latin typeface="Calibri" charset="0"/>
                <a:cs typeface="MS PGothic" charset="0"/>
              </a:rPr>
              <a:t>Qualitätssicherung</a:t>
            </a:r>
          </a:p>
        </p:txBody>
      </p:sp>
      <p:sp>
        <p:nvSpPr>
          <p:cNvPr id="15363" name="Inhaltsplatzhalter 4"/>
          <p:cNvSpPr>
            <a:spLocks noGrp="1"/>
          </p:cNvSpPr>
          <p:nvPr>
            <p:ph idx="1"/>
          </p:nvPr>
        </p:nvSpPr>
        <p:spPr>
          <a:xfrm>
            <a:off x="395288" y="2276475"/>
            <a:ext cx="8569325" cy="3168650"/>
          </a:xfrm>
        </p:spPr>
        <p:txBody>
          <a:bodyPr rtlCol="0">
            <a:normAutofit lnSpcReduction="10000"/>
          </a:bodyPr>
          <a:lstStyle/>
          <a:p>
            <a:pPr lvl="1" eaLnBrk="1" fontAlgn="auto" hangingPunct="1">
              <a:spcAft>
                <a:spcPts val="0"/>
              </a:spcAft>
              <a:buFontTx/>
              <a:buChar char="-"/>
              <a:defRPr/>
            </a:pPr>
            <a:r>
              <a:rPr lang="de-DE">
                <a:solidFill>
                  <a:schemeClr val="bg1"/>
                </a:solidFill>
                <a:latin typeface="Calibri" charset="0"/>
                <a:ea typeface="MS PGothic" charset="0"/>
              </a:rPr>
              <a:t>Schnittstellen zum Hausarzt, Neurologen definiert </a:t>
            </a:r>
          </a:p>
          <a:p>
            <a:pPr lvl="1" eaLnBrk="1" fontAlgn="auto" hangingPunct="1">
              <a:spcAft>
                <a:spcPts val="0"/>
              </a:spcAft>
              <a:buFontTx/>
              <a:buChar char="-"/>
              <a:defRPr/>
            </a:pPr>
            <a:r>
              <a:rPr lang="de-DE">
                <a:solidFill>
                  <a:schemeClr val="bg1"/>
                </a:solidFill>
                <a:latin typeface="Calibri" charset="0"/>
                <a:ea typeface="MS PGothic" charset="0"/>
              </a:rPr>
              <a:t>Termin Psychotherapeut in 14 Tagen</a:t>
            </a:r>
          </a:p>
          <a:p>
            <a:pPr lvl="1" eaLnBrk="1" fontAlgn="auto" hangingPunct="1">
              <a:spcAft>
                <a:spcPts val="0"/>
              </a:spcAft>
              <a:buFontTx/>
              <a:buChar char="-"/>
              <a:defRPr/>
            </a:pPr>
            <a:r>
              <a:rPr lang="de-DE">
                <a:solidFill>
                  <a:schemeClr val="bg1"/>
                </a:solidFill>
                <a:latin typeface="Calibri" charset="0"/>
                <a:ea typeface="MS PGothic" charset="0"/>
              </a:rPr>
              <a:t>Fallkonferenzen bei hohem Chronifizierungsrisiko</a:t>
            </a:r>
          </a:p>
          <a:p>
            <a:pPr lvl="2" eaLnBrk="1" fontAlgn="auto" hangingPunct="1">
              <a:spcAft>
                <a:spcPts val="0"/>
              </a:spcAft>
              <a:buFontTx/>
              <a:buChar char="-"/>
              <a:defRPr/>
            </a:pPr>
            <a:r>
              <a:rPr lang="de-DE">
                <a:solidFill>
                  <a:schemeClr val="bg1"/>
                </a:solidFill>
                <a:latin typeface="Calibri" charset="0"/>
                <a:ea typeface="MS PGothic" charset="0"/>
              </a:rPr>
              <a:t>gemessen im HKF</a:t>
            </a:r>
          </a:p>
          <a:p>
            <a:pPr lvl="2" eaLnBrk="1" fontAlgn="auto" hangingPunct="1">
              <a:spcAft>
                <a:spcPts val="0"/>
              </a:spcAft>
              <a:buFontTx/>
              <a:buChar char="-"/>
              <a:defRPr/>
            </a:pPr>
            <a:r>
              <a:rPr lang="de-DE">
                <a:solidFill>
                  <a:schemeClr val="bg1"/>
                </a:solidFill>
                <a:latin typeface="Calibri" charset="0"/>
                <a:ea typeface="MS PGothic" charset="0"/>
              </a:rPr>
              <a:t>mit Hausarzt, Psychotherapeut</a:t>
            </a:r>
          </a:p>
          <a:p>
            <a:pPr lvl="1" eaLnBrk="1" fontAlgn="auto" hangingPunct="1">
              <a:spcAft>
                <a:spcPts val="0"/>
              </a:spcAft>
              <a:buFontTx/>
              <a:buChar char="-"/>
              <a:defRPr/>
            </a:pPr>
            <a:r>
              <a:rPr lang="de-DE">
                <a:solidFill>
                  <a:schemeClr val="bg1"/>
                </a:solidFill>
                <a:latin typeface="Calibri" charset="0"/>
                <a:ea typeface="MS PGothic" charset="0"/>
              </a:rPr>
              <a:t>Obligate, standardisierte Befundberichte </a:t>
            </a:r>
          </a:p>
          <a:p>
            <a:pPr lvl="2" eaLnBrk="1" fontAlgn="auto" hangingPunct="1">
              <a:spcAft>
                <a:spcPts val="0"/>
              </a:spcAft>
              <a:buFontTx/>
              <a:buChar char="-"/>
              <a:defRPr/>
            </a:pPr>
            <a:r>
              <a:rPr lang="de-DE" sz="2000">
                <a:solidFill>
                  <a:schemeClr val="bg1"/>
                </a:solidFill>
                <a:latin typeface="Calibri" charset="0"/>
                <a:ea typeface="MS PGothic" charset="0"/>
              </a:rPr>
              <a:t>EDV Vernetzung angestrebt</a:t>
            </a:r>
          </a:p>
          <a:p>
            <a:pPr eaLnBrk="1" fontAlgn="auto" hangingPunct="1">
              <a:spcAft>
                <a:spcPts val="0"/>
              </a:spcAft>
              <a:buFont typeface="Arial"/>
              <a:buChar char="•"/>
              <a:defRPr/>
            </a:pPr>
            <a:endParaRPr lang="de-DE">
              <a:solidFill>
                <a:schemeClr val="bg1"/>
              </a:solidFill>
              <a:latin typeface="Calibri" charset="0"/>
              <a:ea typeface="MS PGothic" charset="0"/>
              <a:cs typeface="+mn-cs"/>
            </a:endParaRPr>
          </a:p>
          <a:p>
            <a:pPr lvl="1" eaLnBrk="1" fontAlgn="auto" hangingPunct="1">
              <a:spcAft>
                <a:spcPts val="0"/>
              </a:spcAft>
              <a:buFont typeface="Arial"/>
              <a:buChar char="–"/>
              <a:defRPr/>
            </a:pPr>
            <a:endParaRPr lang="de-DE">
              <a:solidFill>
                <a:schemeClr val="bg1"/>
              </a:solidFill>
              <a:latin typeface="Calibri" charset="0"/>
              <a:ea typeface="MS PGothic" charset="0"/>
            </a:endParaRPr>
          </a:p>
          <a:p>
            <a:pPr lvl="1" eaLnBrk="1" fontAlgn="auto" hangingPunct="1">
              <a:spcAft>
                <a:spcPts val="0"/>
              </a:spcAft>
              <a:buFont typeface="Arial"/>
              <a:buChar char="–"/>
              <a:defRPr/>
            </a:pPr>
            <a:endParaRPr lang="de-DE">
              <a:latin typeface="Calibri" charset="0"/>
              <a:ea typeface="MS PGothic" charset="0"/>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a:p>
            <a:pPr eaLnBrk="1" fontAlgn="auto" hangingPunct="1">
              <a:spcAft>
                <a:spcPts val="0"/>
              </a:spcAft>
              <a:buFont typeface="Arial"/>
              <a:buChar char="•"/>
              <a:defRPr/>
            </a:pPr>
            <a:endParaRPr lang="de-DE">
              <a:latin typeface="Calibri" charset="0"/>
              <a:ea typeface="MS PGothic" charset="0"/>
              <a:cs typeface="+mn-cs"/>
            </a:endParaRPr>
          </a:p>
        </p:txBody>
      </p:sp>
      <p:sp>
        <p:nvSpPr>
          <p:cNvPr id="3" name="Textfeld 2"/>
          <p:cNvSpPr txBox="1"/>
          <p:nvPr/>
        </p:nvSpPr>
        <p:spPr>
          <a:xfrm>
            <a:off x="1230313" y="1927225"/>
            <a:ext cx="6956425" cy="3231654"/>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
              <a:defRPr/>
            </a:pPr>
            <a:r>
              <a:rPr lang="de-DE" sz="2400" dirty="0">
                <a:latin typeface="DIN Condensed"/>
                <a:ea typeface="+mn-ea"/>
                <a:cs typeface="+mn-cs"/>
              </a:rPr>
              <a:t>Landesweite Qualitätszirkel </a:t>
            </a:r>
          </a:p>
          <a:p>
            <a:pPr marL="742950" lvl="1" indent="-285750" fontAlgn="auto">
              <a:spcBef>
                <a:spcPts val="0"/>
              </a:spcBef>
              <a:spcAft>
                <a:spcPts val="0"/>
              </a:spcAft>
              <a:buFont typeface="Wingdings" panose="05000000000000000000" pitchFamily="2" charset="2"/>
              <a:buChar char="§"/>
              <a:defRPr/>
            </a:pPr>
            <a:r>
              <a:rPr lang="de-DE" sz="2400" dirty="0">
                <a:latin typeface="DIN Condensed"/>
                <a:ea typeface="+mn-ea"/>
                <a:cs typeface="+mn-cs"/>
              </a:rPr>
              <a:t>unabhängig</a:t>
            </a:r>
          </a:p>
          <a:p>
            <a:pPr marL="742950" lvl="1" indent="-285750" fontAlgn="auto">
              <a:spcBef>
                <a:spcPts val="0"/>
              </a:spcBef>
              <a:spcAft>
                <a:spcPts val="0"/>
              </a:spcAft>
              <a:buFont typeface="Wingdings" panose="05000000000000000000" pitchFamily="2" charset="2"/>
              <a:buChar char="§"/>
              <a:defRPr/>
            </a:pPr>
            <a:r>
              <a:rPr lang="de-DE" sz="2400" dirty="0">
                <a:latin typeface="DIN Condensed"/>
                <a:ea typeface="+mn-ea"/>
                <a:cs typeface="+mn-cs"/>
              </a:rPr>
              <a:t>von AQUA organisiert</a:t>
            </a:r>
          </a:p>
          <a:p>
            <a:pPr marL="285750" indent="-285750" fontAlgn="auto">
              <a:spcBef>
                <a:spcPts val="0"/>
              </a:spcBef>
              <a:spcAft>
                <a:spcPts val="0"/>
              </a:spcAft>
              <a:buFont typeface="Wingdings" panose="05000000000000000000" pitchFamily="2" charset="2"/>
              <a:buChar char="§"/>
              <a:defRPr/>
            </a:pPr>
            <a:r>
              <a:rPr lang="de-DE" sz="2400" dirty="0">
                <a:latin typeface="DIN Condensed"/>
                <a:ea typeface="+mn-ea"/>
                <a:cs typeface="+mn-cs"/>
              </a:rPr>
              <a:t>Praxisindividuelle Verordnungsspiegel</a:t>
            </a:r>
          </a:p>
          <a:p>
            <a:pPr marL="285750" indent="-285750" fontAlgn="auto">
              <a:spcBef>
                <a:spcPts val="0"/>
              </a:spcBef>
              <a:spcAft>
                <a:spcPts val="0"/>
              </a:spcAft>
              <a:buFont typeface="Wingdings" panose="05000000000000000000" pitchFamily="2" charset="2"/>
              <a:buChar char="§"/>
              <a:defRPr/>
            </a:pPr>
            <a:r>
              <a:rPr lang="de-DE" sz="2400" dirty="0">
                <a:latin typeface="DIN Condensed"/>
                <a:ea typeface="+mn-ea"/>
                <a:cs typeface="+mn-cs"/>
              </a:rPr>
              <a:t>Patientenbefragungen (bereits 3 Mal à 10.000 teilnehmende Patienten)</a:t>
            </a:r>
          </a:p>
          <a:p>
            <a:pPr marL="285750" indent="-285750" fontAlgn="auto">
              <a:spcBef>
                <a:spcPts val="0"/>
              </a:spcBef>
              <a:spcAft>
                <a:spcPts val="0"/>
              </a:spcAft>
              <a:buFont typeface="Wingdings" panose="05000000000000000000" pitchFamily="2" charset="2"/>
              <a:buChar char="§"/>
              <a:defRPr/>
            </a:pPr>
            <a:r>
              <a:rPr lang="de-DE" sz="2400" dirty="0">
                <a:latin typeface="DIN Condensed"/>
                <a:ea typeface="+mn-ea"/>
                <a:cs typeface="+mn-cs"/>
              </a:rPr>
              <a:t>Unabhängige wissenschaftliche Evaluationen</a:t>
            </a:r>
          </a:p>
          <a:p>
            <a:pPr fontAlgn="auto">
              <a:spcBef>
                <a:spcPts val="0"/>
              </a:spcBef>
              <a:spcAft>
                <a:spcPts val="0"/>
              </a:spcAft>
              <a:defRPr/>
            </a:pPr>
            <a:endParaRPr lang="de-DE" dirty="0">
              <a:latin typeface="+mn-lt"/>
              <a:ea typeface="+mn-ea"/>
              <a:cs typeface="+mn-cs"/>
            </a:endParaRPr>
          </a:p>
          <a:p>
            <a:pPr fontAlgn="auto">
              <a:spcBef>
                <a:spcPts val="0"/>
              </a:spcBef>
              <a:spcAft>
                <a:spcPts val="0"/>
              </a:spcAft>
              <a:defRPr/>
            </a:pPr>
            <a:endParaRPr lang="de-DE" dirty="0">
              <a:latin typeface="+mn-lt"/>
              <a:ea typeface="+mn-ea"/>
              <a:cs typeface="+mn-cs"/>
            </a:endParaRPr>
          </a:p>
        </p:txBody>
      </p:sp>
      <p:sp>
        <p:nvSpPr>
          <p:cNvPr id="4" name="Foliennummernplatzhalter 3"/>
          <p:cNvSpPr>
            <a:spLocks noGrp="1"/>
          </p:cNvSpPr>
          <p:nvPr>
            <p:ph type="sldNum" sz="quarter" idx="11"/>
          </p:nvPr>
        </p:nvSpPr>
        <p:spPr/>
        <p:txBody>
          <a:bodyPr/>
          <a:lstStyle/>
          <a:p>
            <a:pPr>
              <a:defRPr/>
            </a:pPr>
            <a:fld id="{FEE8E573-76CE-7942-8413-AA521D84F75B}" type="slidenum">
              <a:rPr lang="de-DE"/>
              <a:pPr>
                <a:defRPr/>
              </a:pPr>
              <a:t>20</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el 3"/>
          <p:cNvSpPr>
            <a:spLocks noGrp="1"/>
          </p:cNvSpPr>
          <p:nvPr>
            <p:ph type="title"/>
          </p:nvPr>
        </p:nvSpPr>
        <p:spPr/>
        <p:txBody>
          <a:bodyPr/>
          <a:lstStyle/>
          <a:p>
            <a:pPr algn="l" eaLnBrk="1" hangingPunct="1"/>
            <a:r>
              <a:rPr lang="de-DE" sz="4000">
                <a:solidFill>
                  <a:schemeClr val="bg2"/>
                </a:solidFill>
                <a:latin typeface="DIN Condensed" charset="0"/>
                <a:cs typeface="MS PGothic" charset="0"/>
              </a:rPr>
              <a:t>Sprechende Medizin</a:t>
            </a:r>
          </a:p>
        </p:txBody>
      </p:sp>
      <p:sp>
        <p:nvSpPr>
          <p:cNvPr id="5" name="Inhaltsplatzhalter 4"/>
          <p:cNvSpPr txBox="1">
            <a:spLocks/>
          </p:cNvSpPr>
          <p:nvPr/>
        </p:nvSpPr>
        <p:spPr>
          <a:xfrm>
            <a:off x="547688" y="2428875"/>
            <a:ext cx="8569325" cy="3168650"/>
          </a:xfrm>
          <a:prstGeom prst="rect">
            <a:avLst/>
          </a:prstGeom>
        </p:spPr>
        <p:txBody>
          <a:bodyPr>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DIN Condensed"/>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lumOff val="25000"/>
                  </a:schemeClr>
                </a:solidFill>
                <a:latin typeface="DIN Condensed"/>
                <a:ea typeface="+mn-ea"/>
                <a:cs typeface="+mn-cs"/>
              </a:defRPr>
            </a:lvl2pPr>
            <a:lvl3pPr marL="1143000" indent="-228600" algn="l" defTabSz="457200" rtl="0" eaLnBrk="1" latinLnBrk="0" hangingPunct="1">
              <a:spcBef>
                <a:spcPct val="20000"/>
              </a:spcBef>
              <a:buFont typeface="Arial"/>
              <a:buChar char="•"/>
              <a:defRPr sz="2400" kern="1200">
                <a:solidFill>
                  <a:schemeClr val="accent1"/>
                </a:solidFill>
                <a:latin typeface="DIN Condensed"/>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DIN Condensed"/>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DIN Condensed"/>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fontAlgn="auto">
              <a:spcAft>
                <a:spcPts val="0"/>
              </a:spcAft>
              <a:buFontTx/>
              <a:buChar char="-"/>
              <a:defRPr/>
            </a:pPr>
            <a:r>
              <a:rPr lang="de-DE" dirty="0">
                <a:solidFill>
                  <a:schemeClr val="bg1"/>
                </a:solidFill>
                <a:latin typeface="Calibri" charset="0"/>
                <a:ea typeface="MS PGothic" charset="0"/>
              </a:rPr>
              <a:t>Qualitätszirkel zum Vertrag</a:t>
            </a:r>
          </a:p>
          <a:p>
            <a:pPr lvl="1" fontAlgn="auto">
              <a:spcAft>
                <a:spcPts val="0"/>
              </a:spcAft>
              <a:buFontTx/>
              <a:buChar char="-"/>
              <a:defRPr/>
            </a:pPr>
            <a:r>
              <a:rPr lang="de-DE" dirty="0">
                <a:solidFill>
                  <a:schemeClr val="bg1"/>
                </a:solidFill>
                <a:latin typeface="Calibri" charset="0"/>
                <a:ea typeface="MS PGothic" charset="0"/>
              </a:rPr>
              <a:t>Qualitätszirkel zum Vertrag</a:t>
            </a:r>
          </a:p>
          <a:p>
            <a:pPr lvl="2" fontAlgn="auto">
              <a:spcAft>
                <a:spcPts val="0"/>
              </a:spcAft>
              <a:buFontTx/>
              <a:buChar char="-"/>
              <a:defRPr/>
            </a:pPr>
            <a:r>
              <a:rPr lang="de-DE" dirty="0">
                <a:solidFill>
                  <a:schemeClr val="bg1"/>
                </a:solidFill>
                <a:latin typeface="Calibri" charset="0"/>
                <a:ea typeface="MS PGothic" charset="0"/>
              </a:rPr>
              <a:t>Inhalte z.B. Beratung, sozialer Dienst, Pat. Kommunikation</a:t>
            </a:r>
          </a:p>
          <a:p>
            <a:pPr lvl="2" fontAlgn="auto">
              <a:spcAft>
                <a:spcPts val="0"/>
              </a:spcAft>
              <a:buFontTx/>
              <a:buChar char="-"/>
              <a:defRPr/>
            </a:pPr>
            <a:r>
              <a:rPr lang="de-DE" dirty="0">
                <a:solidFill>
                  <a:schemeClr val="bg1"/>
                </a:solidFill>
                <a:latin typeface="Calibri" charset="0"/>
                <a:ea typeface="MS PGothic" charset="0"/>
              </a:rPr>
              <a:t>Extern aufbereitet, landesweit</a:t>
            </a:r>
          </a:p>
          <a:p>
            <a:pPr lvl="1" fontAlgn="auto">
              <a:spcAft>
                <a:spcPts val="0"/>
              </a:spcAft>
              <a:buFontTx/>
              <a:buChar char="-"/>
              <a:defRPr/>
            </a:pPr>
            <a:r>
              <a:rPr lang="de-DE" dirty="0">
                <a:solidFill>
                  <a:schemeClr val="bg1"/>
                </a:solidFill>
                <a:latin typeface="Calibri" charset="0"/>
                <a:ea typeface="MS PGothic" charset="0"/>
              </a:rPr>
              <a:t>Patientenbefragungen in den Praxen</a:t>
            </a:r>
          </a:p>
          <a:p>
            <a:pPr lvl="1" fontAlgn="auto">
              <a:spcAft>
                <a:spcPts val="0"/>
              </a:spcAft>
              <a:buFontTx/>
              <a:buChar char="-"/>
              <a:defRPr/>
            </a:pPr>
            <a:r>
              <a:rPr lang="de-DE" dirty="0">
                <a:solidFill>
                  <a:schemeClr val="bg1"/>
                </a:solidFill>
                <a:latin typeface="Calibri" charset="0"/>
                <a:ea typeface="MS PGothic" charset="0"/>
              </a:rPr>
              <a:t>Externe Evaluation</a:t>
            </a:r>
          </a:p>
          <a:p>
            <a:pPr lvl="2" fontAlgn="auto">
              <a:spcAft>
                <a:spcPts val="0"/>
              </a:spcAft>
              <a:buFontTx/>
              <a:buChar char="-"/>
              <a:defRPr/>
            </a:pPr>
            <a:r>
              <a:rPr lang="de-DE" dirty="0">
                <a:solidFill>
                  <a:schemeClr val="bg1"/>
                </a:solidFill>
                <a:latin typeface="Calibri" charset="0"/>
                <a:ea typeface="MS PGothic" charset="0"/>
              </a:rPr>
              <a:t>Aqua Institut</a:t>
            </a:r>
          </a:p>
          <a:p>
            <a:pPr lvl="1" fontAlgn="auto">
              <a:spcAft>
                <a:spcPts val="0"/>
              </a:spcAft>
              <a:buFontTx/>
              <a:buChar char="-"/>
              <a:defRPr/>
            </a:pPr>
            <a:r>
              <a:rPr lang="de-DE" dirty="0">
                <a:solidFill>
                  <a:schemeClr val="bg1"/>
                </a:solidFill>
                <a:latin typeface="Calibri" charset="0"/>
                <a:ea typeface="MS PGothic" charset="0"/>
              </a:rPr>
              <a:t>Laufende Anpassung im Lenkungsausschuss</a:t>
            </a:r>
          </a:p>
          <a:p>
            <a:pPr lvl="1" fontAlgn="auto">
              <a:spcAft>
                <a:spcPts val="0"/>
              </a:spcAft>
              <a:defRPr/>
            </a:pPr>
            <a:endParaRPr lang="de-DE" dirty="0">
              <a:solidFill>
                <a:schemeClr val="bg1"/>
              </a:solidFill>
              <a:latin typeface="Calibri" charset="0"/>
              <a:ea typeface="MS PGothic" charset="0"/>
            </a:endParaRPr>
          </a:p>
          <a:p>
            <a:pPr lvl="2" fontAlgn="auto">
              <a:spcAft>
                <a:spcPts val="0"/>
              </a:spcAft>
              <a:buFontTx/>
              <a:buChar char="-"/>
              <a:defRPr/>
            </a:pPr>
            <a:r>
              <a:rPr lang="de-DE" dirty="0">
                <a:solidFill>
                  <a:schemeClr val="bg1"/>
                </a:solidFill>
                <a:latin typeface="Calibri" charset="0"/>
                <a:ea typeface="MS PGothic" charset="0"/>
              </a:rPr>
              <a:t>Inhalte z.B. Beratung, sozialer Dienst, Pat. Kommunikation</a:t>
            </a:r>
          </a:p>
          <a:p>
            <a:pPr lvl="2" fontAlgn="auto">
              <a:spcAft>
                <a:spcPts val="0"/>
              </a:spcAft>
              <a:buFontTx/>
              <a:buChar char="-"/>
              <a:defRPr/>
            </a:pPr>
            <a:r>
              <a:rPr lang="de-DE" dirty="0">
                <a:solidFill>
                  <a:schemeClr val="bg1"/>
                </a:solidFill>
                <a:latin typeface="Calibri" charset="0"/>
                <a:ea typeface="MS PGothic" charset="0"/>
              </a:rPr>
              <a:t>Extern</a:t>
            </a:r>
          </a:p>
          <a:p>
            <a:pPr lvl="1"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lvl="1" fontAlgn="auto">
              <a:spcAft>
                <a:spcPts val="0"/>
              </a:spcAft>
              <a:buFontTx/>
              <a:buChar char="-"/>
              <a:defRPr/>
            </a:pPr>
            <a:r>
              <a:rPr lang="de-DE" dirty="0">
                <a:solidFill>
                  <a:schemeClr val="bg1"/>
                </a:solidFill>
                <a:latin typeface="Calibri" charset="0"/>
                <a:ea typeface="MS PGothic" charset="0"/>
              </a:rPr>
              <a:t>Qualitätszirkel zum Vertrag</a:t>
            </a:r>
          </a:p>
          <a:p>
            <a:pPr lvl="2" fontAlgn="auto">
              <a:spcAft>
                <a:spcPts val="0"/>
              </a:spcAft>
              <a:buFontTx/>
              <a:buChar char="-"/>
              <a:defRPr/>
            </a:pPr>
            <a:r>
              <a:rPr lang="de-DE" dirty="0">
                <a:solidFill>
                  <a:schemeClr val="bg1"/>
                </a:solidFill>
                <a:latin typeface="Calibri" charset="0"/>
                <a:ea typeface="MS PGothic" charset="0"/>
              </a:rPr>
              <a:t>Inhalte z.B. Beratung, sozialer Dienst, Pat. Kommunikation</a:t>
            </a:r>
          </a:p>
          <a:p>
            <a:pPr lvl="2" fontAlgn="auto">
              <a:spcAft>
                <a:spcPts val="0"/>
              </a:spcAft>
              <a:buFontTx/>
              <a:buChar char="-"/>
              <a:defRPr/>
            </a:pPr>
            <a:r>
              <a:rPr lang="de-DE" dirty="0">
                <a:solidFill>
                  <a:schemeClr val="bg1"/>
                </a:solidFill>
                <a:latin typeface="Calibri" charset="0"/>
                <a:ea typeface="MS PGothic" charset="0"/>
              </a:rPr>
              <a:t>Extern aufbereitet, landesweit</a:t>
            </a:r>
          </a:p>
          <a:p>
            <a:pPr lvl="1" fontAlgn="auto">
              <a:spcAft>
                <a:spcPts val="0"/>
              </a:spcAft>
              <a:buFontTx/>
              <a:buChar char="-"/>
              <a:defRPr/>
            </a:pPr>
            <a:r>
              <a:rPr lang="de-DE" dirty="0">
                <a:solidFill>
                  <a:schemeClr val="bg1"/>
                </a:solidFill>
                <a:latin typeface="Calibri" charset="0"/>
                <a:ea typeface="MS PGothic" charset="0"/>
              </a:rPr>
              <a:t>Patientenbefragungen in den Praxen</a:t>
            </a:r>
          </a:p>
          <a:p>
            <a:pPr lvl="1" fontAlgn="auto">
              <a:spcAft>
                <a:spcPts val="0"/>
              </a:spcAft>
              <a:buFontTx/>
              <a:buChar char="-"/>
              <a:defRPr/>
            </a:pPr>
            <a:r>
              <a:rPr lang="de-DE" dirty="0">
                <a:solidFill>
                  <a:schemeClr val="bg1"/>
                </a:solidFill>
                <a:latin typeface="Calibri" charset="0"/>
                <a:ea typeface="MS PGothic" charset="0"/>
              </a:rPr>
              <a:t>Externe Evaluation</a:t>
            </a:r>
          </a:p>
          <a:p>
            <a:pPr lvl="2" fontAlgn="auto">
              <a:spcAft>
                <a:spcPts val="0"/>
              </a:spcAft>
              <a:buFontTx/>
              <a:buChar char="-"/>
              <a:defRPr/>
            </a:pPr>
            <a:r>
              <a:rPr lang="de-DE" dirty="0">
                <a:solidFill>
                  <a:schemeClr val="bg1"/>
                </a:solidFill>
                <a:latin typeface="Calibri" charset="0"/>
                <a:ea typeface="MS PGothic" charset="0"/>
              </a:rPr>
              <a:t>Aqua Institut</a:t>
            </a:r>
          </a:p>
          <a:p>
            <a:pPr lvl="1" fontAlgn="auto">
              <a:spcAft>
                <a:spcPts val="0"/>
              </a:spcAft>
              <a:buFontTx/>
              <a:buChar char="-"/>
              <a:defRPr/>
            </a:pPr>
            <a:r>
              <a:rPr lang="de-DE" dirty="0">
                <a:solidFill>
                  <a:schemeClr val="bg1"/>
                </a:solidFill>
                <a:latin typeface="Calibri" charset="0"/>
                <a:ea typeface="MS PGothic" charset="0"/>
              </a:rPr>
              <a:t>Laufende Anpassung im Lenkungsaus</a:t>
            </a: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a:p>
            <a:pPr fontAlgn="auto">
              <a:spcAft>
                <a:spcPts val="0"/>
              </a:spcAft>
              <a:defRPr/>
            </a:pPr>
            <a:endParaRPr lang="de-DE" dirty="0">
              <a:latin typeface="Calibri" charset="0"/>
              <a:ea typeface="MS PGothic" charset="0"/>
            </a:endParaRPr>
          </a:p>
        </p:txBody>
      </p:sp>
      <p:sp>
        <p:nvSpPr>
          <p:cNvPr id="38915" name="Inhaltsplatzhalter 3"/>
          <p:cNvSpPr>
            <a:spLocks noGrp="1"/>
          </p:cNvSpPr>
          <p:nvPr>
            <p:ph idx="1"/>
          </p:nvPr>
        </p:nvSpPr>
        <p:spPr/>
        <p:txBody>
          <a:bodyPr/>
          <a:lstStyle/>
          <a:p>
            <a:pPr eaLnBrk="1" hangingPunct="1"/>
            <a:r>
              <a:rPr lang="de-DE" sz="2800" dirty="0">
                <a:latin typeface="DIN Condensed" charset="0"/>
              </a:rPr>
              <a:t>Beratung wird honoriert</a:t>
            </a:r>
          </a:p>
          <a:p>
            <a:pPr eaLnBrk="1" hangingPunct="1"/>
            <a:r>
              <a:rPr lang="de-DE" sz="2800" dirty="0">
                <a:latin typeface="DIN Condensed" charset="0"/>
              </a:rPr>
              <a:t>Beratungspauschale bei o.g. Schwerpunkterkrankungen</a:t>
            </a:r>
          </a:p>
          <a:p>
            <a:pPr eaLnBrk="1" hangingPunct="1"/>
            <a:r>
              <a:rPr lang="de-DE" sz="2800" dirty="0">
                <a:latin typeface="DIN Condensed" charset="0"/>
              </a:rPr>
              <a:t>Wiederholte Kontakte werden honoriert</a:t>
            </a:r>
          </a:p>
          <a:p>
            <a:pPr eaLnBrk="1" hangingPunct="1"/>
            <a:r>
              <a:rPr lang="de-DE" sz="2800" dirty="0">
                <a:latin typeface="DIN Condensed" charset="0"/>
              </a:rPr>
              <a:t>Technik nur als Vorhaltepauschale (keine Einzelleistungsvergütung für Röntgen, Knochendichtemessung usw.)</a:t>
            </a:r>
          </a:p>
          <a:p>
            <a:pPr eaLnBrk="1" hangingPunct="1"/>
            <a:endParaRPr lang="de-DE" dirty="0">
              <a:latin typeface="DIN Condensed" charset="0"/>
            </a:endParaRPr>
          </a:p>
          <a:p>
            <a:pPr eaLnBrk="1" hangingPunct="1"/>
            <a:endParaRPr lang="de-DE" dirty="0">
              <a:latin typeface="DIN Condensed" charset="0"/>
            </a:endParaRPr>
          </a:p>
        </p:txBody>
      </p:sp>
      <p:sp>
        <p:nvSpPr>
          <p:cNvPr id="2" name="Foliennummernplatzhalter 1"/>
          <p:cNvSpPr>
            <a:spLocks noGrp="1"/>
          </p:cNvSpPr>
          <p:nvPr>
            <p:ph type="sldNum" sz="quarter" idx="11"/>
          </p:nvPr>
        </p:nvSpPr>
        <p:spPr/>
        <p:txBody>
          <a:bodyPr/>
          <a:lstStyle/>
          <a:p>
            <a:pPr>
              <a:defRPr/>
            </a:pPr>
            <a:fld id="{960BDD49-C855-0B4F-8B21-6DCE91B7F385}" type="slidenum">
              <a:rPr lang="de-DE"/>
              <a:pPr>
                <a:defRPr/>
              </a:pPr>
              <a:t>21</a:t>
            </a:fld>
            <a:endParaRPr lang="de-DE"/>
          </a:p>
        </p:txBody>
      </p:sp>
      <p:sp>
        <p:nvSpPr>
          <p:cNvPr id="3" name="Fußzeilenplatzhalter 2"/>
          <p:cNvSpPr>
            <a:spLocks noGrp="1"/>
          </p:cNvSpPr>
          <p:nvPr>
            <p:ph type="ftr" sz="quarter" idx="10"/>
          </p:nvPr>
        </p:nvSpPr>
        <p:spPr/>
        <p:txBody>
          <a:bodyPr/>
          <a:lstStyle/>
          <a:p>
            <a:pPr>
              <a:defRPr/>
            </a:pPr>
            <a:r>
              <a:rPr lang="de-DE"/>
              <a:t>Burkhard Lembeck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987824"/>
            <a:ext cx="7416800"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  Honorarstruktur ändern</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1089858" y="1887202"/>
            <a:ext cx="7416800" cy="48342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Im Mittelpunkt des Honorarsystems steht die Beratung, nicht die Technik</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Technik wird als Vorhaltepauschale bezahlt</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Das Beratungshonorar bemisst sich nach den chronischen Erkrankungen</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Es gibt kein Budget für die sprechende </a:t>
            </a:r>
            <a:r>
              <a:rPr lang="de-DE" sz="2000" dirty="0" err="1">
                <a:solidFill>
                  <a:schemeClr val="tx1"/>
                </a:solidFill>
                <a:latin typeface="DIN Condensed"/>
                <a:cs typeface="DIN Condensed Bold"/>
              </a:rPr>
              <a:t>Medizon</a:t>
            </a:r>
            <a:r>
              <a:rPr lang="de-DE" sz="2000" dirty="0">
                <a:solidFill>
                  <a:schemeClr val="tx1"/>
                </a:solidFill>
                <a:latin typeface="DIN Condensed"/>
                <a:cs typeface="DIN Condensed Bold"/>
              </a:rPr>
              <a:t>, auch Mehrfachkontakte werden entlohnt</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Der interdisziplinäre Austausch (Hausarzt-Facharzt) wird bezahlt </a:t>
            </a: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endParaRPr lang="de-DE" sz="2400" b="1" dirty="0">
              <a:solidFill>
                <a:schemeClr val="tx1"/>
              </a:solidFill>
              <a:latin typeface="DIN Condensed Bol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endParaRPr lang="de-DE" sz="2400"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22</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12317359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801688"/>
            <a:ext cx="8229600" cy="766762"/>
          </a:xfrm>
        </p:spPr>
        <p:txBody>
          <a:bodyPr rtlCol="0">
            <a:normAutofit/>
          </a:bodyPr>
          <a:lstStyle/>
          <a:p>
            <a:pPr eaLnBrk="1" fontAlgn="auto" hangingPunct="1">
              <a:spcAft>
                <a:spcPts val="0"/>
              </a:spcAft>
              <a:defRPr/>
            </a:pPr>
            <a:r>
              <a:rPr lang="de-DE" dirty="0" err="1">
                <a:solidFill>
                  <a:schemeClr val="bg2"/>
                </a:solidFill>
                <a:ea typeface="+mj-ea"/>
                <a:cs typeface="+mj-cs"/>
              </a:rPr>
              <a:t>Ortho</a:t>
            </a:r>
            <a:r>
              <a:rPr lang="de-DE" dirty="0">
                <a:solidFill>
                  <a:schemeClr val="bg2"/>
                </a:solidFill>
                <a:ea typeface="+mj-ea"/>
                <a:cs typeface="+mj-cs"/>
              </a:rPr>
              <a:t>-Vertrag: Honorarstruktur</a:t>
            </a:r>
            <a:endParaRPr lang="de-DE" dirty="0">
              <a:ea typeface="+mj-ea"/>
              <a:cs typeface="+mj-cs"/>
            </a:endParaRPr>
          </a:p>
        </p:txBody>
      </p:sp>
      <p:graphicFrame>
        <p:nvGraphicFramePr>
          <p:cNvPr id="10" name="Inhaltsplatzhalter 9"/>
          <p:cNvGraphicFramePr>
            <a:graphicFrameLocks noGrp="1"/>
          </p:cNvGraphicFramePr>
          <p:nvPr>
            <p:ph idx="1"/>
            <p:extLst>
              <p:ext uri="{D42A27DB-BD31-4B8C-83A1-F6EECF244321}">
                <p14:modId xmlns:p14="http://schemas.microsoft.com/office/powerpoint/2010/main" val="2839592839"/>
              </p:ext>
            </p:extLst>
          </p:nvPr>
        </p:nvGraphicFramePr>
        <p:xfrm>
          <a:off x="295790" y="1605218"/>
          <a:ext cx="4362450" cy="549276"/>
        </p:xfrm>
        <a:graphic>
          <a:graphicData uri="http://schemas.openxmlformats.org/drawingml/2006/table">
            <a:tbl>
              <a:tblPr firstRow="1" bandRow="1">
                <a:tableStyleId>{5C22544A-7EE6-4342-B048-85BDC9FD1C3A}</a:tableStyleId>
              </a:tblPr>
              <a:tblGrid>
                <a:gridCol w="1693877">
                  <a:extLst>
                    <a:ext uri="{9D8B030D-6E8A-4147-A177-3AD203B41FA5}">
                      <a16:colId xmlns:a16="http://schemas.microsoft.com/office/drawing/2014/main" val="20000"/>
                    </a:ext>
                  </a:extLst>
                </a:gridCol>
                <a:gridCol w="1535273">
                  <a:extLst>
                    <a:ext uri="{9D8B030D-6E8A-4147-A177-3AD203B41FA5}">
                      <a16:colId xmlns:a16="http://schemas.microsoft.com/office/drawing/2014/main" val="20001"/>
                    </a:ext>
                  </a:extLst>
                </a:gridCol>
                <a:gridCol w="1133300">
                  <a:extLst>
                    <a:ext uri="{9D8B030D-6E8A-4147-A177-3AD203B41FA5}">
                      <a16:colId xmlns:a16="http://schemas.microsoft.com/office/drawing/2014/main" val="20002"/>
                    </a:ext>
                  </a:extLst>
                </a:gridCol>
              </a:tblGrid>
              <a:tr h="274638">
                <a:tc>
                  <a:txBody>
                    <a:bodyPr/>
                    <a:lstStyle/>
                    <a:p>
                      <a:r>
                        <a:rPr lang="de-DE" sz="1200" dirty="0"/>
                        <a:t>Fallpauschalen</a:t>
                      </a:r>
                    </a:p>
                  </a:txBody>
                  <a:tcPr marL="91414" marR="91414" marT="45773" marB="45773"/>
                </a:tc>
                <a:tc>
                  <a:txBody>
                    <a:bodyPr/>
                    <a:lstStyle/>
                    <a:p>
                      <a:endParaRPr lang="de-DE" sz="1200" dirty="0"/>
                    </a:p>
                  </a:txBody>
                  <a:tcPr marL="91414" marR="91414" marT="45773" marB="45773"/>
                </a:tc>
                <a:tc>
                  <a:txBody>
                    <a:bodyPr/>
                    <a:lstStyle/>
                    <a:p>
                      <a:endParaRPr lang="de-DE" sz="1200" dirty="0"/>
                    </a:p>
                  </a:txBody>
                  <a:tcPr marL="91414" marR="91414" marT="45773" marB="45773"/>
                </a:tc>
                <a:extLst>
                  <a:ext uri="{0D108BD9-81ED-4DB2-BD59-A6C34878D82A}">
                    <a16:rowId xmlns:a16="http://schemas.microsoft.com/office/drawing/2014/main" val="10000"/>
                  </a:ext>
                </a:extLst>
              </a:tr>
              <a:tr h="274638">
                <a:tc>
                  <a:txBody>
                    <a:bodyPr/>
                    <a:lstStyle/>
                    <a:p>
                      <a:r>
                        <a:rPr lang="de-DE" sz="1200" dirty="0"/>
                        <a:t>Grundpauschale</a:t>
                      </a:r>
                    </a:p>
                  </a:txBody>
                  <a:tcPr marL="91414" marR="91414" marT="45773" marB="45773"/>
                </a:tc>
                <a:tc>
                  <a:txBody>
                    <a:bodyPr/>
                    <a:lstStyle/>
                    <a:p>
                      <a:r>
                        <a:rPr lang="de-DE" sz="1200" dirty="0"/>
                        <a:t>1/Quartal</a:t>
                      </a:r>
                    </a:p>
                  </a:txBody>
                  <a:tcPr marL="91414" marR="91414" marT="45773" marB="45773"/>
                </a:tc>
                <a:tc>
                  <a:txBody>
                    <a:bodyPr/>
                    <a:lstStyle/>
                    <a:p>
                      <a:r>
                        <a:rPr lang="de-DE" sz="1200" dirty="0"/>
                        <a:t>31</a:t>
                      </a:r>
                      <a:r>
                        <a:rPr lang="de-DE" sz="1200" baseline="0" dirty="0"/>
                        <a:t> Euro</a:t>
                      </a:r>
                      <a:endParaRPr lang="de-DE" sz="1200" dirty="0"/>
                    </a:p>
                  </a:txBody>
                  <a:tcPr marL="91414" marR="91414" marT="45773" marB="45773"/>
                </a:tc>
                <a:extLst>
                  <a:ext uri="{0D108BD9-81ED-4DB2-BD59-A6C34878D82A}">
                    <a16:rowId xmlns:a16="http://schemas.microsoft.com/office/drawing/2014/main" val="10001"/>
                  </a:ext>
                </a:extLst>
              </a:tr>
            </a:tbl>
          </a:graphicData>
        </a:graphic>
      </p:graphicFrame>
      <p:graphicFrame>
        <p:nvGraphicFramePr>
          <p:cNvPr id="11" name="Inhaltsplatzhalter 9"/>
          <p:cNvGraphicFramePr>
            <a:graphicFrameLocks/>
          </p:cNvGraphicFramePr>
          <p:nvPr>
            <p:extLst>
              <p:ext uri="{D42A27DB-BD31-4B8C-83A1-F6EECF244321}">
                <p14:modId xmlns:p14="http://schemas.microsoft.com/office/powerpoint/2010/main" val="833624933"/>
              </p:ext>
            </p:extLst>
          </p:nvPr>
        </p:nvGraphicFramePr>
        <p:xfrm>
          <a:off x="5110765" y="1995253"/>
          <a:ext cx="3540125" cy="1978025"/>
        </p:xfrm>
        <a:graphic>
          <a:graphicData uri="http://schemas.openxmlformats.org/drawingml/2006/table">
            <a:tbl>
              <a:tblPr firstRow="1" bandRow="1">
                <a:tableStyleId>{10A1B5D5-9B99-4C35-A422-299274C87663}</a:tableStyleId>
              </a:tblPr>
              <a:tblGrid>
                <a:gridCol w="1376601">
                  <a:extLst>
                    <a:ext uri="{9D8B030D-6E8A-4147-A177-3AD203B41FA5}">
                      <a16:colId xmlns:a16="http://schemas.microsoft.com/office/drawing/2014/main" val="20000"/>
                    </a:ext>
                  </a:extLst>
                </a:gridCol>
                <a:gridCol w="1273675">
                  <a:extLst>
                    <a:ext uri="{9D8B030D-6E8A-4147-A177-3AD203B41FA5}">
                      <a16:colId xmlns:a16="http://schemas.microsoft.com/office/drawing/2014/main" val="20001"/>
                    </a:ext>
                  </a:extLst>
                </a:gridCol>
                <a:gridCol w="889849">
                  <a:extLst>
                    <a:ext uri="{9D8B030D-6E8A-4147-A177-3AD203B41FA5}">
                      <a16:colId xmlns:a16="http://schemas.microsoft.com/office/drawing/2014/main" val="20002"/>
                    </a:ext>
                  </a:extLst>
                </a:gridCol>
              </a:tblGrid>
              <a:tr h="274346">
                <a:tc>
                  <a:txBody>
                    <a:bodyPr/>
                    <a:lstStyle/>
                    <a:p>
                      <a:r>
                        <a:rPr lang="de-DE" sz="1200" dirty="0"/>
                        <a:t>Qualitätszuschläge</a:t>
                      </a:r>
                    </a:p>
                  </a:txBody>
                  <a:tcPr marL="91447" marR="91447" marT="45724" marB="45724"/>
                </a:tc>
                <a:tc>
                  <a:txBody>
                    <a:bodyPr/>
                    <a:lstStyle/>
                    <a:p>
                      <a:endParaRPr lang="de-DE" sz="1200" dirty="0"/>
                    </a:p>
                  </a:txBody>
                  <a:tcPr marL="91447" marR="91447" marT="45724" marB="45724"/>
                </a:tc>
                <a:tc>
                  <a:txBody>
                    <a:bodyPr/>
                    <a:lstStyle/>
                    <a:p>
                      <a:endParaRPr lang="de-DE" sz="1200" dirty="0"/>
                    </a:p>
                  </a:txBody>
                  <a:tcPr marL="91447" marR="91447" marT="45724" marB="45724"/>
                </a:tc>
                <a:extLst>
                  <a:ext uri="{0D108BD9-81ED-4DB2-BD59-A6C34878D82A}">
                    <a16:rowId xmlns:a16="http://schemas.microsoft.com/office/drawing/2014/main" val="10000"/>
                  </a:ext>
                </a:extLst>
              </a:tr>
              <a:tr h="284495">
                <a:tc>
                  <a:txBody>
                    <a:bodyPr/>
                    <a:lstStyle/>
                    <a:p>
                      <a:r>
                        <a:rPr lang="de-DE" sz="1200" dirty="0"/>
                        <a:t>Röntgen</a:t>
                      </a:r>
                    </a:p>
                  </a:txBody>
                  <a:tcPr marL="91447" marR="91447" marT="45724" marB="45724"/>
                </a:tc>
                <a:tc>
                  <a:txBody>
                    <a:bodyPr/>
                    <a:lstStyle/>
                    <a:p>
                      <a:r>
                        <a:rPr lang="de-DE" sz="1200" dirty="0"/>
                        <a:t>Aufschlag auf GP</a:t>
                      </a:r>
                    </a:p>
                  </a:txBody>
                  <a:tcPr marL="91447" marR="91447" marT="45724" marB="45724"/>
                </a:tc>
                <a:tc>
                  <a:txBody>
                    <a:bodyPr/>
                    <a:lstStyle/>
                    <a:p>
                      <a:r>
                        <a:rPr lang="de-DE" sz="1200" dirty="0"/>
                        <a:t>7</a:t>
                      </a:r>
                      <a:r>
                        <a:rPr lang="de-DE" sz="1200" baseline="0" dirty="0"/>
                        <a:t> Euro</a:t>
                      </a:r>
                      <a:endParaRPr lang="de-DE" sz="1200" dirty="0"/>
                    </a:p>
                  </a:txBody>
                  <a:tcPr marL="91447" marR="91447" marT="45724" marB="45724"/>
                </a:tc>
                <a:extLst>
                  <a:ext uri="{0D108BD9-81ED-4DB2-BD59-A6C34878D82A}">
                    <a16:rowId xmlns:a16="http://schemas.microsoft.com/office/drawing/2014/main" val="10001"/>
                  </a:ext>
                </a:extLst>
              </a:tr>
              <a:tr h="342525">
                <a:tc>
                  <a:txBody>
                    <a:bodyPr/>
                    <a:lstStyle/>
                    <a:p>
                      <a:r>
                        <a:rPr lang="de-DE" sz="1200" dirty="0"/>
                        <a:t>DXA</a:t>
                      </a:r>
                    </a:p>
                  </a:txBody>
                  <a:tcPr marL="91447" marR="91447" marT="45724" marB="45724"/>
                </a:tc>
                <a:tc>
                  <a:txBody>
                    <a:bodyPr/>
                    <a:lstStyle/>
                    <a:p>
                      <a:r>
                        <a:rPr lang="de-DE" sz="1200" dirty="0"/>
                        <a:t>Aufschlag</a:t>
                      </a:r>
                      <a:r>
                        <a:rPr lang="de-DE" sz="1200" baseline="0" dirty="0"/>
                        <a:t> auf GP</a:t>
                      </a:r>
                      <a:r>
                        <a:rPr lang="de-DE" sz="1200" dirty="0"/>
                        <a:t> </a:t>
                      </a:r>
                    </a:p>
                  </a:txBody>
                  <a:tcPr marL="91447" marR="91447" marT="45724" marB="45724"/>
                </a:tc>
                <a:tc>
                  <a:txBody>
                    <a:bodyPr/>
                    <a:lstStyle/>
                    <a:p>
                      <a:r>
                        <a:rPr lang="de-DE" sz="1200" dirty="0"/>
                        <a:t>3 Euro</a:t>
                      </a:r>
                    </a:p>
                  </a:txBody>
                  <a:tcPr marL="91447" marR="91447" marT="45724" marB="45724"/>
                </a:tc>
                <a:extLst>
                  <a:ext uri="{0D108BD9-81ED-4DB2-BD59-A6C34878D82A}">
                    <a16:rowId xmlns:a16="http://schemas.microsoft.com/office/drawing/2014/main" val="10002"/>
                  </a:ext>
                </a:extLst>
              </a:tr>
              <a:tr h="274346">
                <a:tc>
                  <a:txBody>
                    <a:bodyPr/>
                    <a:lstStyle/>
                    <a:p>
                      <a:r>
                        <a:rPr lang="de-DE" sz="1200" dirty="0" err="1"/>
                        <a:t>Sono</a:t>
                      </a:r>
                      <a:endParaRPr lang="de-DE" sz="1200" dirty="0"/>
                    </a:p>
                  </a:txBody>
                  <a:tcPr marL="91447" marR="91447" marT="45724" marB="45724"/>
                </a:tc>
                <a:tc>
                  <a:txBody>
                    <a:bodyPr/>
                    <a:lstStyle/>
                    <a:p>
                      <a:r>
                        <a:rPr lang="de-DE" sz="1200" dirty="0"/>
                        <a:t>Aufschlag auf GP</a:t>
                      </a:r>
                    </a:p>
                  </a:txBody>
                  <a:tcPr marL="91447" marR="91447" marT="45724" marB="45724"/>
                </a:tc>
                <a:tc>
                  <a:txBody>
                    <a:bodyPr/>
                    <a:lstStyle/>
                    <a:p>
                      <a:r>
                        <a:rPr lang="de-DE" sz="1200" dirty="0"/>
                        <a:t>1 Euro</a:t>
                      </a:r>
                    </a:p>
                  </a:txBody>
                  <a:tcPr marL="91447" marR="91447" marT="45724" marB="45724"/>
                </a:tc>
                <a:extLst>
                  <a:ext uri="{0D108BD9-81ED-4DB2-BD59-A6C34878D82A}">
                    <a16:rowId xmlns:a16="http://schemas.microsoft.com/office/drawing/2014/main" val="10003"/>
                  </a:ext>
                </a:extLst>
              </a:tr>
              <a:tr h="345070">
                <a:tc>
                  <a:txBody>
                    <a:bodyPr/>
                    <a:lstStyle/>
                    <a:p>
                      <a:endParaRPr lang="de-DE" sz="1200" dirty="0"/>
                    </a:p>
                  </a:txBody>
                  <a:tcPr marL="91447" marR="91447" marT="45724" marB="45724"/>
                </a:tc>
                <a:tc>
                  <a:txBody>
                    <a:bodyPr/>
                    <a:lstStyle/>
                    <a:p>
                      <a:endParaRPr lang="de-DE" sz="1200" dirty="0"/>
                    </a:p>
                  </a:txBody>
                  <a:tcPr marL="91447" marR="91447" marT="45724" marB="45724"/>
                </a:tc>
                <a:tc>
                  <a:txBody>
                    <a:bodyPr/>
                    <a:lstStyle/>
                    <a:p>
                      <a:endParaRPr lang="de-DE" sz="1200" dirty="0"/>
                    </a:p>
                  </a:txBody>
                  <a:tcPr marL="91447" marR="91447" marT="45724" marB="45724"/>
                </a:tc>
                <a:extLst>
                  <a:ext uri="{0D108BD9-81ED-4DB2-BD59-A6C34878D82A}">
                    <a16:rowId xmlns:a16="http://schemas.microsoft.com/office/drawing/2014/main" val="10004"/>
                  </a:ext>
                </a:extLst>
              </a:tr>
              <a:tr h="457243">
                <a:tc>
                  <a:txBody>
                    <a:bodyPr/>
                    <a:lstStyle/>
                    <a:p>
                      <a:r>
                        <a:rPr lang="de-DE" sz="1200" dirty="0"/>
                        <a:t>Pharmaquote</a:t>
                      </a:r>
                    </a:p>
                  </a:txBody>
                  <a:tcPr marL="91447" marR="91447" marT="45724" marB="45724"/>
                </a:tc>
                <a:tc>
                  <a:txBody>
                    <a:bodyPr/>
                    <a:lstStyle/>
                    <a:p>
                      <a:r>
                        <a:rPr lang="de-DE" sz="1200" dirty="0"/>
                        <a:t>Aufschlage</a:t>
                      </a:r>
                      <a:r>
                        <a:rPr lang="de-DE" sz="1200" baseline="0" dirty="0"/>
                        <a:t> auf GP</a:t>
                      </a:r>
                      <a:endParaRPr lang="de-DE" sz="1200" dirty="0"/>
                    </a:p>
                  </a:txBody>
                  <a:tcPr marL="91447" marR="91447" marT="45724" marB="45724"/>
                </a:tc>
                <a:tc>
                  <a:txBody>
                    <a:bodyPr/>
                    <a:lstStyle/>
                    <a:p>
                      <a:r>
                        <a:rPr lang="de-DE" sz="1200" dirty="0"/>
                        <a:t>4 Euro</a:t>
                      </a:r>
                    </a:p>
                  </a:txBody>
                  <a:tcPr marL="91447" marR="91447" marT="45724" marB="45724"/>
                </a:tc>
                <a:extLst>
                  <a:ext uri="{0D108BD9-81ED-4DB2-BD59-A6C34878D82A}">
                    <a16:rowId xmlns:a16="http://schemas.microsoft.com/office/drawing/2014/main" val="10005"/>
                  </a:ext>
                </a:extLst>
              </a:tr>
            </a:tbl>
          </a:graphicData>
        </a:graphic>
      </p:graphicFrame>
      <p:graphicFrame>
        <p:nvGraphicFramePr>
          <p:cNvPr id="12" name="Inhaltsplatzhalter 9"/>
          <p:cNvGraphicFramePr>
            <a:graphicFrameLocks/>
          </p:cNvGraphicFramePr>
          <p:nvPr>
            <p:extLst>
              <p:ext uri="{D42A27DB-BD31-4B8C-83A1-F6EECF244321}">
                <p14:modId xmlns:p14="http://schemas.microsoft.com/office/powerpoint/2010/main" val="3019057670"/>
              </p:ext>
            </p:extLst>
          </p:nvPr>
        </p:nvGraphicFramePr>
        <p:xfrm>
          <a:off x="4759325" y="4422775"/>
          <a:ext cx="4257676" cy="1662114"/>
        </p:xfrm>
        <a:graphic>
          <a:graphicData uri="http://schemas.openxmlformats.org/drawingml/2006/table">
            <a:tbl>
              <a:tblPr firstRow="1" bandRow="1">
                <a:tableStyleId>{1FECB4D8-DB02-4DC6-A0A2-4F2EBAE1DC90}</a:tableStyleId>
              </a:tblPr>
              <a:tblGrid>
                <a:gridCol w="1816060">
                  <a:extLst>
                    <a:ext uri="{9D8B030D-6E8A-4147-A177-3AD203B41FA5}">
                      <a16:colId xmlns:a16="http://schemas.microsoft.com/office/drawing/2014/main" val="20000"/>
                    </a:ext>
                  </a:extLst>
                </a:gridCol>
                <a:gridCol w="1140942">
                  <a:extLst>
                    <a:ext uri="{9D8B030D-6E8A-4147-A177-3AD203B41FA5}">
                      <a16:colId xmlns:a16="http://schemas.microsoft.com/office/drawing/2014/main" val="20001"/>
                    </a:ext>
                  </a:extLst>
                </a:gridCol>
                <a:gridCol w="1300674">
                  <a:extLst>
                    <a:ext uri="{9D8B030D-6E8A-4147-A177-3AD203B41FA5}">
                      <a16:colId xmlns:a16="http://schemas.microsoft.com/office/drawing/2014/main" val="20002"/>
                    </a:ext>
                  </a:extLst>
                </a:gridCol>
              </a:tblGrid>
              <a:tr h="274286">
                <a:tc>
                  <a:txBody>
                    <a:bodyPr/>
                    <a:lstStyle/>
                    <a:p>
                      <a:r>
                        <a:rPr lang="de-DE" sz="1200" dirty="0"/>
                        <a:t>Einzelleistungen</a:t>
                      </a:r>
                    </a:p>
                  </a:txBody>
                  <a:tcPr marL="91456" marR="91456" marT="45703" marB="45703"/>
                </a:tc>
                <a:tc>
                  <a:txBody>
                    <a:bodyPr/>
                    <a:lstStyle/>
                    <a:p>
                      <a:endParaRPr lang="de-DE" sz="1200" dirty="0"/>
                    </a:p>
                  </a:txBody>
                  <a:tcPr marL="91456" marR="91456" marT="45703" marB="45703"/>
                </a:tc>
                <a:tc>
                  <a:txBody>
                    <a:bodyPr/>
                    <a:lstStyle/>
                    <a:p>
                      <a:endParaRPr lang="de-DE" sz="1200" dirty="0"/>
                    </a:p>
                  </a:txBody>
                  <a:tcPr marL="91456" marR="91456" marT="45703" marB="45703"/>
                </a:tc>
                <a:extLst>
                  <a:ext uri="{0D108BD9-81ED-4DB2-BD59-A6C34878D82A}">
                    <a16:rowId xmlns:a16="http://schemas.microsoft.com/office/drawing/2014/main" val="10000"/>
                  </a:ext>
                </a:extLst>
              </a:tr>
              <a:tr h="281282">
                <a:tc>
                  <a:txBody>
                    <a:bodyPr/>
                    <a:lstStyle/>
                    <a:p>
                      <a:r>
                        <a:rPr lang="de-DE" sz="1200" dirty="0"/>
                        <a:t>Arzt Patienten Kontakt</a:t>
                      </a:r>
                    </a:p>
                  </a:txBody>
                  <a:tcPr marL="91456" marR="91456" marT="45703" marB="45703"/>
                </a:tc>
                <a:tc>
                  <a:txBody>
                    <a:bodyPr/>
                    <a:lstStyle/>
                    <a:p>
                      <a:r>
                        <a:rPr lang="de-DE" sz="1200" dirty="0"/>
                        <a:t>Kontakt</a:t>
                      </a:r>
                      <a:r>
                        <a:rPr lang="de-DE" sz="1200" baseline="0" dirty="0"/>
                        <a:t> 3-10</a:t>
                      </a:r>
                      <a:endParaRPr lang="de-DE" sz="1200" dirty="0"/>
                    </a:p>
                  </a:txBody>
                  <a:tcPr marL="91456" marR="91456" marT="45703" marB="45703"/>
                </a:tc>
                <a:tc>
                  <a:txBody>
                    <a:bodyPr/>
                    <a:lstStyle/>
                    <a:p>
                      <a:r>
                        <a:rPr lang="de-DE" sz="1200" dirty="0"/>
                        <a:t>15 Euro</a:t>
                      </a:r>
                    </a:p>
                  </a:txBody>
                  <a:tcPr marL="91456" marR="91456" marT="45703" marB="45703"/>
                </a:tc>
                <a:extLst>
                  <a:ext uri="{0D108BD9-81ED-4DB2-BD59-A6C34878D82A}">
                    <a16:rowId xmlns:a16="http://schemas.microsoft.com/office/drawing/2014/main" val="10001"/>
                  </a:ext>
                </a:extLst>
              </a:tr>
              <a:tr h="274286">
                <a:tc>
                  <a:txBody>
                    <a:bodyPr/>
                    <a:lstStyle/>
                    <a:p>
                      <a:endParaRPr lang="de-DE" sz="1200" dirty="0"/>
                    </a:p>
                  </a:txBody>
                  <a:tcPr marL="91456" marR="91456" marT="45703" marB="45703"/>
                </a:tc>
                <a:tc>
                  <a:txBody>
                    <a:bodyPr/>
                    <a:lstStyle/>
                    <a:p>
                      <a:endParaRPr lang="de-DE" sz="1200"/>
                    </a:p>
                  </a:txBody>
                  <a:tcPr marL="91456" marR="91456" marT="45703" marB="45703"/>
                </a:tc>
                <a:tc>
                  <a:txBody>
                    <a:bodyPr/>
                    <a:lstStyle/>
                    <a:p>
                      <a:endParaRPr lang="de-DE" sz="1200"/>
                    </a:p>
                  </a:txBody>
                  <a:tcPr marL="91456" marR="91456" marT="45703" marB="45703"/>
                </a:tc>
                <a:extLst>
                  <a:ext uri="{0D108BD9-81ED-4DB2-BD59-A6C34878D82A}">
                    <a16:rowId xmlns:a16="http://schemas.microsoft.com/office/drawing/2014/main" val="10002"/>
                  </a:ext>
                </a:extLst>
              </a:tr>
              <a:tr h="297126">
                <a:tc>
                  <a:txBody>
                    <a:bodyPr/>
                    <a:lstStyle/>
                    <a:p>
                      <a:r>
                        <a:rPr lang="de-DE" sz="1200" dirty="0"/>
                        <a:t>Ambulante</a:t>
                      </a:r>
                      <a:r>
                        <a:rPr lang="de-DE" sz="1200" baseline="0" dirty="0"/>
                        <a:t> Operationen </a:t>
                      </a:r>
                      <a:endParaRPr lang="de-DE" sz="1200" dirty="0"/>
                    </a:p>
                  </a:txBody>
                  <a:tcPr marL="91456" marR="91456" marT="45703" marB="45703"/>
                </a:tc>
                <a:tc>
                  <a:txBody>
                    <a:bodyPr/>
                    <a:lstStyle/>
                    <a:p>
                      <a:r>
                        <a:rPr lang="de-DE" sz="1200" dirty="0"/>
                        <a:t>Wie erbracht</a:t>
                      </a:r>
                    </a:p>
                  </a:txBody>
                  <a:tcPr marL="91456" marR="91456" marT="45703" marB="45703"/>
                </a:tc>
                <a:tc>
                  <a:txBody>
                    <a:bodyPr/>
                    <a:lstStyle/>
                    <a:p>
                      <a:r>
                        <a:rPr lang="de-DE" sz="1200" dirty="0"/>
                        <a:t>EBM plus 10%</a:t>
                      </a:r>
                    </a:p>
                  </a:txBody>
                  <a:tcPr marL="91456" marR="91456" marT="45703" marB="45703"/>
                </a:tc>
                <a:extLst>
                  <a:ext uri="{0D108BD9-81ED-4DB2-BD59-A6C34878D82A}">
                    <a16:rowId xmlns:a16="http://schemas.microsoft.com/office/drawing/2014/main" val="10003"/>
                  </a:ext>
                </a:extLst>
              </a:tr>
              <a:tr h="535134">
                <a:tc>
                  <a:txBody>
                    <a:bodyPr/>
                    <a:lstStyle/>
                    <a:p>
                      <a:r>
                        <a:rPr lang="de-DE" sz="1200" dirty="0"/>
                        <a:t>Fallkonferenz Chron.</a:t>
                      </a:r>
                      <a:r>
                        <a:rPr lang="de-DE" sz="1200" baseline="0" dirty="0"/>
                        <a:t> RS</a:t>
                      </a:r>
                      <a:endParaRPr lang="de-DE" sz="1200" dirty="0"/>
                    </a:p>
                  </a:txBody>
                  <a:tcPr marL="91456" marR="91456" marT="45703" marB="45703"/>
                </a:tc>
                <a:tc>
                  <a:txBody>
                    <a:bodyPr/>
                    <a:lstStyle/>
                    <a:p>
                      <a:r>
                        <a:rPr lang="de-DE" sz="1200" dirty="0"/>
                        <a:t>1</a:t>
                      </a:r>
                      <a:r>
                        <a:rPr lang="de-DE" sz="1200" baseline="0" dirty="0"/>
                        <a:t>/Jahr</a:t>
                      </a:r>
                      <a:endParaRPr lang="de-DE" sz="1200" dirty="0"/>
                    </a:p>
                  </a:txBody>
                  <a:tcPr marL="91456" marR="91456" marT="45703" marB="45703"/>
                </a:tc>
                <a:tc>
                  <a:txBody>
                    <a:bodyPr/>
                    <a:lstStyle/>
                    <a:p>
                      <a:r>
                        <a:rPr lang="de-DE" sz="1200" dirty="0"/>
                        <a:t>50 Euro</a:t>
                      </a:r>
                    </a:p>
                  </a:txBody>
                  <a:tcPr marL="91456" marR="91456" marT="45703" marB="45703"/>
                </a:tc>
                <a:extLst>
                  <a:ext uri="{0D108BD9-81ED-4DB2-BD59-A6C34878D82A}">
                    <a16:rowId xmlns:a16="http://schemas.microsoft.com/office/drawing/2014/main" val="10004"/>
                  </a:ext>
                </a:extLst>
              </a:tr>
            </a:tbl>
          </a:graphicData>
        </a:graphic>
      </p:graphicFrame>
      <p:graphicFrame>
        <p:nvGraphicFramePr>
          <p:cNvPr id="13" name="Inhaltsplatzhalter 9"/>
          <p:cNvGraphicFramePr>
            <a:graphicFrameLocks/>
          </p:cNvGraphicFramePr>
          <p:nvPr>
            <p:extLst>
              <p:ext uri="{D42A27DB-BD31-4B8C-83A1-F6EECF244321}">
                <p14:modId xmlns:p14="http://schemas.microsoft.com/office/powerpoint/2010/main" val="1529734156"/>
              </p:ext>
            </p:extLst>
          </p:nvPr>
        </p:nvGraphicFramePr>
        <p:xfrm>
          <a:off x="295790" y="2297283"/>
          <a:ext cx="4364036" cy="2143125"/>
        </p:xfrm>
        <a:graphic>
          <a:graphicData uri="http://schemas.openxmlformats.org/drawingml/2006/table">
            <a:tbl>
              <a:tblPr firstRow="1" bandRow="1">
                <a:tableStyleId>{1E171933-4619-4E11-9A3F-F7608DF75F80}</a:tableStyleId>
              </a:tblPr>
              <a:tblGrid>
                <a:gridCol w="1694493">
                  <a:extLst>
                    <a:ext uri="{9D8B030D-6E8A-4147-A177-3AD203B41FA5}">
                      <a16:colId xmlns:a16="http://schemas.microsoft.com/office/drawing/2014/main" val="20000"/>
                    </a:ext>
                  </a:extLst>
                </a:gridCol>
                <a:gridCol w="1535831">
                  <a:extLst>
                    <a:ext uri="{9D8B030D-6E8A-4147-A177-3AD203B41FA5}">
                      <a16:colId xmlns:a16="http://schemas.microsoft.com/office/drawing/2014/main" val="20001"/>
                    </a:ext>
                  </a:extLst>
                </a:gridCol>
                <a:gridCol w="1133712">
                  <a:extLst>
                    <a:ext uri="{9D8B030D-6E8A-4147-A177-3AD203B41FA5}">
                      <a16:colId xmlns:a16="http://schemas.microsoft.com/office/drawing/2014/main" val="20002"/>
                    </a:ext>
                  </a:extLst>
                </a:gridCol>
              </a:tblGrid>
              <a:tr h="274339">
                <a:tc>
                  <a:txBody>
                    <a:bodyPr/>
                    <a:lstStyle/>
                    <a:p>
                      <a:r>
                        <a:rPr lang="de-DE" sz="1200" dirty="0"/>
                        <a:t>Morbiditätspauschalen</a:t>
                      </a:r>
                    </a:p>
                  </a:txBody>
                  <a:tcPr marL="91447" marR="91447" marT="45723" marB="45723"/>
                </a:tc>
                <a:tc>
                  <a:txBody>
                    <a:bodyPr/>
                    <a:lstStyle/>
                    <a:p>
                      <a:endParaRPr lang="de-DE" sz="1200" dirty="0"/>
                    </a:p>
                  </a:txBody>
                  <a:tcPr marL="91447" marR="91447" marT="45723" marB="45723"/>
                </a:tc>
                <a:tc>
                  <a:txBody>
                    <a:bodyPr/>
                    <a:lstStyle/>
                    <a:p>
                      <a:endParaRPr lang="de-DE" sz="1200" dirty="0"/>
                    </a:p>
                  </a:txBody>
                  <a:tcPr marL="91447" marR="91447" marT="45723" marB="45723"/>
                </a:tc>
                <a:extLst>
                  <a:ext uri="{0D108BD9-81ED-4DB2-BD59-A6C34878D82A}">
                    <a16:rowId xmlns:a16="http://schemas.microsoft.com/office/drawing/2014/main" val="10000"/>
                  </a:ext>
                </a:extLst>
              </a:tr>
              <a:tr h="457232">
                <a:tc>
                  <a:txBody>
                    <a:bodyPr/>
                    <a:lstStyle/>
                    <a:p>
                      <a:r>
                        <a:rPr lang="de-DE" sz="1200" dirty="0"/>
                        <a:t>Chron.</a:t>
                      </a:r>
                      <a:r>
                        <a:rPr lang="de-DE" sz="1200" baseline="0" dirty="0"/>
                        <a:t> </a:t>
                      </a:r>
                      <a:r>
                        <a:rPr lang="de-DE" sz="1200" dirty="0"/>
                        <a:t>Rückenschmerz</a:t>
                      </a:r>
                    </a:p>
                  </a:txBody>
                  <a:tcPr marL="91447" marR="91447" marT="45723" marB="45723"/>
                </a:tc>
                <a:tc>
                  <a:txBody>
                    <a:bodyPr/>
                    <a:lstStyle/>
                    <a:p>
                      <a:r>
                        <a:rPr lang="de-DE" sz="1200" dirty="0"/>
                        <a:t>auf GP</a:t>
                      </a:r>
                    </a:p>
                    <a:p>
                      <a:r>
                        <a:rPr lang="de-DE" sz="1200" dirty="0"/>
                        <a:t>Max. 2 </a:t>
                      </a:r>
                      <a:r>
                        <a:rPr lang="de-DE" sz="1200" dirty="0" err="1"/>
                        <a:t>Zusatzpausch</a:t>
                      </a:r>
                      <a:r>
                        <a:rPr lang="de-DE" sz="1200" dirty="0"/>
                        <a:t>.</a:t>
                      </a:r>
                    </a:p>
                  </a:txBody>
                  <a:tcPr marL="91447" marR="91447" marT="45723" marB="45723"/>
                </a:tc>
                <a:tc>
                  <a:txBody>
                    <a:bodyPr/>
                    <a:lstStyle/>
                    <a:p>
                      <a:r>
                        <a:rPr lang="de-DE" sz="1200" dirty="0"/>
                        <a:t>16 Euro</a:t>
                      </a:r>
                    </a:p>
                  </a:txBody>
                  <a:tcPr marL="91447" marR="91447" marT="45723" marB="45723"/>
                </a:tc>
                <a:extLst>
                  <a:ext uri="{0D108BD9-81ED-4DB2-BD59-A6C34878D82A}">
                    <a16:rowId xmlns:a16="http://schemas.microsoft.com/office/drawing/2014/main" val="10001"/>
                  </a:ext>
                </a:extLst>
              </a:tr>
              <a:tr h="310718">
                <a:tc>
                  <a:txBody>
                    <a:bodyPr/>
                    <a:lstStyle/>
                    <a:p>
                      <a:r>
                        <a:rPr lang="de-DE" sz="1200" dirty="0"/>
                        <a:t>Gon</a:t>
                      </a:r>
                      <a:r>
                        <a:rPr lang="de-DE" sz="1200" baseline="0" dirty="0"/>
                        <a:t>-</a:t>
                      </a:r>
                      <a:r>
                        <a:rPr lang="de-DE" sz="1200" baseline="0" dirty="0" err="1"/>
                        <a:t>Koxa</a:t>
                      </a:r>
                      <a:r>
                        <a:rPr lang="de-DE" sz="1200" dirty="0" err="1"/>
                        <a:t>rthrose</a:t>
                      </a:r>
                      <a:endParaRPr lang="de-DE" sz="1200" dirty="0"/>
                    </a:p>
                  </a:txBody>
                  <a:tcPr marL="91447" marR="91447" marT="45723" marB="45723"/>
                </a:tc>
                <a:tc>
                  <a:txBody>
                    <a:bodyPr/>
                    <a:lstStyle/>
                    <a:p>
                      <a:endParaRPr lang="de-DE" sz="1200" dirty="0"/>
                    </a:p>
                  </a:txBody>
                  <a:tcPr marL="91447" marR="91447" marT="45723" marB="45723"/>
                </a:tc>
                <a:tc>
                  <a:txBody>
                    <a:bodyPr/>
                    <a:lstStyle/>
                    <a:p>
                      <a:r>
                        <a:rPr lang="de-DE" sz="1200" dirty="0"/>
                        <a:t>15 Euro</a:t>
                      </a:r>
                    </a:p>
                  </a:txBody>
                  <a:tcPr marL="91447" marR="91447" marT="45723" marB="45723"/>
                </a:tc>
                <a:extLst>
                  <a:ext uri="{0D108BD9-81ED-4DB2-BD59-A6C34878D82A}">
                    <a16:rowId xmlns:a16="http://schemas.microsoft.com/office/drawing/2014/main" val="10002"/>
                  </a:ext>
                </a:extLst>
              </a:tr>
              <a:tr h="319441">
                <a:tc>
                  <a:txBody>
                    <a:bodyPr/>
                    <a:lstStyle/>
                    <a:p>
                      <a:r>
                        <a:rPr lang="de-DE" sz="1200" dirty="0"/>
                        <a:t>Osteoporose</a:t>
                      </a:r>
                    </a:p>
                  </a:txBody>
                  <a:tcPr marL="91447" marR="91447" marT="45723" marB="45723"/>
                </a:tc>
                <a:tc>
                  <a:txBody>
                    <a:bodyPr/>
                    <a:lstStyle/>
                    <a:p>
                      <a:endParaRPr lang="de-DE" sz="1200" dirty="0"/>
                    </a:p>
                  </a:txBody>
                  <a:tcPr marL="91447" marR="91447" marT="45723" marB="45723"/>
                </a:tc>
                <a:tc>
                  <a:txBody>
                    <a:bodyPr/>
                    <a:lstStyle/>
                    <a:p>
                      <a:r>
                        <a:rPr lang="de-DE" sz="1200" dirty="0"/>
                        <a:t>20 Euro</a:t>
                      </a:r>
                    </a:p>
                  </a:txBody>
                  <a:tcPr marL="91447" marR="91447" marT="45723" marB="45723"/>
                </a:tc>
                <a:extLst>
                  <a:ext uri="{0D108BD9-81ED-4DB2-BD59-A6C34878D82A}">
                    <a16:rowId xmlns:a16="http://schemas.microsoft.com/office/drawing/2014/main" val="10003"/>
                  </a:ext>
                </a:extLst>
              </a:tr>
              <a:tr h="324163">
                <a:tc>
                  <a:txBody>
                    <a:bodyPr/>
                    <a:lstStyle/>
                    <a:p>
                      <a:r>
                        <a:rPr lang="de-DE" sz="1200" dirty="0"/>
                        <a:t>Rheuma</a:t>
                      </a:r>
                    </a:p>
                  </a:txBody>
                  <a:tcPr marL="91447" marR="91447" marT="45723" marB="45723"/>
                </a:tc>
                <a:tc>
                  <a:txBody>
                    <a:bodyPr/>
                    <a:lstStyle/>
                    <a:p>
                      <a:endParaRPr lang="de-DE" sz="1200" dirty="0"/>
                    </a:p>
                  </a:txBody>
                  <a:tcPr marL="91447" marR="91447" marT="45723" marB="45723"/>
                </a:tc>
                <a:tc>
                  <a:txBody>
                    <a:bodyPr/>
                    <a:lstStyle/>
                    <a:p>
                      <a:r>
                        <a:rPr lang="de-DE" sz="1200" dirty="0"/>
                        <a:t>25 Euro</a:t>
                      </a:r>
                    </a:p>
                  </a:txBody>
                  <a:tcPr marL="91447" marR="91447" marT="45723" marB="45723"/>
                </a:tc>
                <a:extLst>
                  <a:ext uri="{0D108BD9-81ED-4DB2-BD59-A6C34878D82A}">
                    <a16:rowId xmlns:a16="http://schemas.microsoft.com/office/drawing/2014/main" val="10004"/>
                  </a:ext>
                </a:extLst>
              </a:tr>
              <a:tr h="457232">
                <a:tc>
                  <a:txBody>
                    <a:bodyPr/>
                    <a:lstStyle/>
                    <a:p>
                      <a:r>
                        <a:rPr lang="de-DE" sz="1200" dirty="0"/>
                        <a:t>Beratung</a:t>
                      </a:r>
                    </a:p>
                  </a:txBody>
                  <a:tcPr marL="91447" marR="91447" marT="45723" marB="45723"/>
                </a:tc>
                <a:tc>
                  <a:txBody>
                    <a:bodyPr/>
                    <a:lstStyle/>
                    <a:p>
                      <a:r>
                        <a:rPr lang="de-DE" sz="1200" dirty="0"/>
                        <a:t>Auf Morbi FP bei Erstkontakt</a:t>
                      </a:r>
                    </a:p>
                  </a:txBody>
                  <a:tcPr marL="91447" marR="91447" marT="45723" marB="45723"/>
                </a:tc>
                <a:tc>
                  <a:txBody>
                    <a:bodyPr/>
                    <a:lstStyle/>
                    <a:p>
                      <a:r>
                        <a:rPr lang="de-DE" sz="1200" dirty="0"/>
                        <a:t>20 Euro</a:t>
                      </a:r>
                    </a:p>
                  </a:txBody>
                  <a:tcPr marL="91447" marR="91447" marT="45723" marB="45723"/>
                </a:tc>
                <a:extLst>
                  <a:ext uri="{0D108BD9-81ED-4DB2-BD59-A6C34878D82A}">
                    <a16:rowId xmlns:a16="http://schemas.microsoft.com/office/drawing/2014/main" val="10005"/>
                  </a:ext>
                </a:extLst>
              </a:tr>
            </a:tbl>
          </a:graphicData>
        </a:graphic>
      </p:graphicFrame>
      <p:sp>
        <p:nvSpPr>
          <p:cNvPr id="2" name="Foliennummernplatzhalter 1"/>
          <p:cNvSpPr>
            <a:spLocks noGrp="1"/>
          </p:cNvSpPr>
          <p:nvPr>
            <p:ph type="sldNum" sz="quarter" idx="11"/>
          </p:nvPr>
        </p:nvSpPr>
        <p:spPr/>
        <p:txBody>
          <a:bodyPr/>
          <a:lstStyle/>
          <a:p>
            <a:pPr>
              <a:defRPr/>
            </a:pPr>
            <a:fld id="{3F458C69-F12D-FC48-87AF-174AB7BF8B54}" type="slidenum">
              <a:rPr lang="de-DE"/>
              <a:pPr>
                <a:defRPr/>
              </a:pPr>
              <a:t>23</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eaLnBrk="1" fontAlgn="auto" hangingPunct="1">
              <a:spcAft>
                <a:spcPts val="0"/>
              </a:spcAft>
              <a:defRPr/>
            </a:pPr>
            <a:r>
              <a:rPr lang="de-DE" dirty="0">
                <a:ea typeface="+mj-ea"/>
                <a:cs typeface="+mj-cs"/>
              </a:rPr>
              <a:t>Ergebnisse Orthopädievertrag</a:t>
            </a:r>
          </a:p>
        </p:txBody>
      </p:sp>
      <p:sp>
        <p:nvSpPr>
          <p:cNvPr id="41986" name="Textplatzhalter 2"/>
          <p:cNvSpPr>
            <a:spLocks noGrp="1"/>
          </p:cNvSpPr>
          <p:nvPr>
            <p:ph type="body" idx="1"/>
          </p:nvPr>
        </p:nvSpPr>
        <p:spPr/>
        <p:txBody>
          <a:bodyPr/>
          <a:lstStyle/>
          <a:p>
            <a:pPr eaLnBrk="1" hangingPunct="1"/>
            <a:r>
              <a:rPr lang="de-DE" dirty="0">
                <a:latin typeface="DIN Condensed" charset="0"/>
              </a:rPr>
              <a:t>Weniger OPs, weniger Pillen, weniger Krankenhaus </a:t>
            </a:r>
          </a:p>
        </p:txBody>
      </p:sp>
      <p:sp>
        <p:nvSpPr>
          <p:cNvPr id="5" name="Foliennummernplatzhalter 4"/>
          <p:cNvSpPr>
            <a:spLocks noGrp="1"/>
          </p:cNvSpPr>
          <p:nvPr>
            <p:ph type="sldNum" sz="quarter" idx="11"/>
          </p:nvPr>
        </p:nvSpPr>
        <p:spPr/>
        <p:txBody>
          <a:bodyPr/>
          <a:lstStyle/>
          <a:p>
            <a:pPr>
              <a:defRPr/>
            </a:pPr>
            <a:fld id="{F6D479C9-C383-9043-87FE-21DCBE997209}" type="slidenum">
              <a:rPr lang="de-DE"/>
              <a:pPr>
                <a:defRPr/>
              </a:pPr>
              <a:t>24</a:t>
            </a:fld>
            <a:endParaRPr lang="de-DE"/>
          </a:p>
        </p:txBody>
      </p:sp>
      <p:sp>
        <p:nvSpPr>
          <p:cNvPr id="6" name="Fußzeilenplatzhalter 5"/>
          <p:cNvSpPr>
            <a:spLocks noGrp="1"/>
          </p:cNvSpPr>
          <p:nvPr>
            <p:ph type="ftr" sz="quarter" idx="10"/>
          </p:nvPr>
        </p:nvSpPr>
        <p:spPr/>
        <p:txBody>
          <a:bodyPr/>
          <a:lstStyle/>
          <a:p>
            <a:pPr>
              <a:defRPr/>
            </a:pPr>
            <a:r>
              <a:rPr lang="de-DE"/>
              <a:t>Burkhard Lembeck</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55688"/>
            <a:ext cx="8229600" cy="766762"/>
          </a:xfrm>
        </p:spPr>
        <p:txBody>
          <a:bodyPr rtlCol="0">
            <a:normAutofit fontScale="90000"/>
          </a:bodyPr>
          <a:lstStyle/>
          <a:p>
            <a:pPr eaLnBrk="1" fontAlgn="auto" hangingPunct="1">
              <a:spcAft>
                <a:spcPts val="0"/>
              </a:spcAft>
              <a:defRPr/>
            </a:pPr>
            <a:r>
              <a:rPr lang="de-DE">
                <a:solidFill>
                  <a:schemeClr val="bg2"/>
                </a:solidFill>
                <a:ea typeface="+mj-ea"/>
                <a:cs typeface="+mj-cs"/>
              </a:rPr>
              <a:t>Evaluationen   </a:t>
            </a:r>
            <a:br>
              <a:rPr lang="de-DE" dirty="0">
                <a:ea typeface="+mj-ea"/>
                <a:cs typeface="+mj-cs"/>
              </a:rPr>
            </a:br>
            <a:endParaRPr lang="de-DE" dirty="0">
              <a:ea typeface="+mj-ea"/>
              <a:cs typeface="+mj-cs"/>
            </a:endParaRPr>
          </a:p>
        </p:txBody>
      </p:sp>
      <p:sp>
        <p:nvSpPr>
          <p:cNvPr id="3" name="Inhaltsplatzhalter 2"/>
          <p:cNvSpPr>
            <a:spLocks noGrp="1"/>
          </p:cNvSpPr>
          <p:nvPr>
            <p:ph idx="1"/>
          </p:nvPr>
        </p:nvSpPr>
        <p:spPr>
          <a:xfrm>
            <a:off x="457200" y="1939925"/>
            <a:ext cx="8229600" cy="4525963"/>
          </a:xfrm>
        </p:spPr>
        <p:txBody>
          <a:bodyPr/>
          <a:lstStyle/>
          <a:p>
            <a:pPr marL="457200" indent="-457200" eaLnBrk="1" hangingPunct="1">
              <a:buFont typeface="+mj-lt"/>
              <a:buAutoNum type="arabicPeriod"/>
            </a:pPr>
            <a:r>
              <a:rPr lang="de-DE" sz="2400" dirty="0">
                <a:latin typeface="DIN Condensed" charset="0"/>
              </a:rPr>
              <a:t>Alle zwei Jahre wissenschaftliche Evaluation der hausarztzentrierten Versorgung (HZV) in Baden-Württemberg durch die Universitäten Heidelberg und Frankfurt. Zuletzt im Okt. 2018</a:t>
            </a:r>
          </a:p>
          <a:p>
            <a:pPr marL="457200" indent="-457200" eaLnBrk="1" hangingPunct="1">
              <a:buFont typeface="+mj-lt"/>
              <a:buAutoNum type="arabicPeriod"/>
            </a:pPr>
            <a:r>
              <a:rPr lang="de-DE" sz="2400" dirty="0">
                <a:latin typeface="DIN Condensed" charset="0"/>
              </a:rPr>
              <a:t>Analyse operative WS Therapie BW, AQUA-Institut 01/2017</a:t>
            </a:r>
          </a:p>
          <a:p>
            <a:pPr marL="457200" indent="-457200" eaLnBrk="1" hangingPunct="1">
              <a:buFont typeface="+mj-lt"/>
              <a:buAutoNum type="arabicPeriod"/>
            </a:pPr>
            <a:r>
              <a:rPr lang="de-DE" sz="2400" dirty="0">
                <a:latin typeface="DIN Condensed" charset="0"/>
              </a:rPr>
              <a:t>BW </a:t>
            </a:r>
            <a:r>
              <a:rPr lang="mr-IN" sz="2400" dirty="0">
                <a:latin typeface="DIN Condensed" charset="0"/>
              </a:rPr>
              <a:t>–</a:t>
            </a:r>
            <a:r>
              <a:rPr lang="de-DE" sz="2400" dirty="0">
                <a:latin typeface="DIN Condensed" charset="0"/>
              </a:rPr>
              <a:t> Orth. Controlling Bericht II, AQUA-Institut, 08/2017</a:t>
            </a:r>
          </a:p>
          <a:p>
            <a:pPr marL="514350" indent="-514350" eaLnBrk="1" hangingPunct="1">
              <a:buFont typeface="Arial" charset="0"/>
              <a:buNone/>
            </a:pPr>
            <a:endParaRPr lang="de-DE" dirty="0">
              <a:latin typeface="DIN Condensed" charset="0"/>
            </a:endParaRPr>
          </a:p>
          <a:p>
            <a:pPr marL="514350" indent="-514350" eaLnBrk="1" hangingPunct="1"/>
            <a:endParaRPr lang="de-DE" dirty="0">
              <a:latin typeface="DIN Condensed" charset="0"/>
            </a:endParaRPr>
          </a:p>
        </p:txBody>
      </p:sp>
      <p:sp>
        <p:nvSpPr>
          <p:cNvPr id="4" name="Foliennummernplatzhalter 3"/>
          <p:cNvSpPr>
            <a:spLocks noGrp="1"/>
          </p:cNvSpPr>
          <p:nvPr>
            <p:ph type="sldNum" sz="quarter" idx="11"/>
          </p:nvPr>
        </p:nvSpPr>
        <p:spPr/>
        <p:txBody>
          <a:bodyPr/>
          <a:lstStyle/>
          <a:p>
            <a:pPr>
              <a:defRPr/>
            </a:pPr>
            <a:fld id="{A920A240-80F6-9445-B759-2D07AE849879}" type="slidenum">
              <a:rPr lang="de-DE"/>
              <a:pPr>
                <a:defRPr/>
              </a:pPr>
              <a:t>25</a:t>
            </a:fld>
            <a:endParaRPr lang="de-DE"/>
          </a:p>
        </p:txBody>
      </p:sp>
      <p:sp>
        <p:nvSpPr>
          <p:cNvPr id="7" name="Fußzeilenplatzhalter 6"/>
          <p:cNvSpPr>
            <a:spLocks noGrp="1"/>
          </p:cNvSpPr>
          <p:nvPr>
            <p:ph type="ftr" sz="quarter" idx="10"/>
          </p:nvPr>
        </p:nvSpPr>
        <p:spPr/>
        <p:txBody>
          <a:bodyPr/>
          <a:lstStyle/>
          <a:p>
            <a:pPr>
              <a:defRPr/>
            </a:pPr>
            <a:r>
              <a:rPr lang="de-DE"/>
              <a:t>Burkhard Lembeck</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el 1"/>
          <p:cNvSpPr>
            <a:spLocks noGrp="1"/>
          </p:cNvSpPr>
          <p:nvPr>
            <p:ph type="title"/>
          </p:nvPr>
        </p:nvSpPr>
        <p:spPr>
          <a:xfrm>
            <a:off x="396875" y="839788"/>
            <a:ext cx="8229600" cy="766762"/>
          </a:xfrm>
        </p:spPr>
        <p:txBody>
          <a:bodyPr/>
          <a:lstStyle/>
          <a:p>
            <a:pPr eaLnBrk="1" hangingPunct="1"/>
            <a:r>
              <a:rPr lang="de-DE" dirty="0">
                <a:solidFill>
                  <a:schemeClr val="bg2"/>
                </a:solidFill>
                <a:latin typeface="DIN Condensed" charset="0"/>
              </a:rPr>
              <a:t>Vergleichsgruppen Patienten</a:t>
            </a:r>
          </a:p>
        </p:txBody>
      </p:sp>
      <p:sp>
        <p:nvSpPr>
          <p:cNvPr id="44034" name="Textfeld 4"/>
          <p:cNvSpPr txBox="1">
            <a:spLocks noChangeArrowheads="1"/>
          </p:cNvSpPr>
          <p:nvPr/>
        </p:nvSpPr>
        <p:spPr bwMode="auto">
          <a:xfrm>
            <a:off x="1377950" y="1768475"/>
            <a:ext cx="2808288" cy="4643438"/>
          </a:xfrm>
          <a:prstGeom prst="rect">
            <a:avLst/>
          </a:prstGeom>
          <a:solidFill>
            <a:srgbClr val="00618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endParaRPr lang="de-DE" sz="1200" b="1">
              <a:solidFill>
                <a:srgbClr val="FFFFFF"/>
              </a:solidFill>
              <a:latin typeface="Arial Narrow" charset="0"/>
              <a:sym typeface="Georgia" charset="0"/>
            </a:endParaRPr>
          </a:p>
          <a:p>
            <a:pPr algn="ctr" defTabSz="914400"/>
            <a:r>
              <a:rPr lang="de-DE" b="1">
                <a:solidFill>
                  <a:srgbClr val="FFFFFF"/>
                </a:solidFill>
                <a:latin typeface="Arial Narrow" charset="0"/>
                <a:sym typeface="Georgia" charset="0"/>
              </a:rPr>
              <a:t>Selektivverträge</a:t>
            </a:r>
          </a:p>
        </p:txBody>
      </p:sp>
      <p:sp>
        <p:nvSpPr>
          <p:cNvPr id="44035" name="Textfeld 5"/>
          <p:cNvSpPr txBox="1">
            <a:spLocks noChangeArrowheads="1"/>
          </p:cNvSpPr>
          <p:nvPr/>
        </p:nvSpPr>
        <p:spPr bwMode="auto">
          <a:xfrm>
            <a:off x="1581150" y="2632075"/>
            <a:ext cx="2376488" cy="1908175"/>
          </a:xfrm>
          <a:prstGeom prst="rect">
            <a:avLst/>
          </a:prstGeom>
          <a:solidFill>
            <a:srgbClr val="8EAA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de-DE" sz="1800">
                <a:solidFill>
                  <a:srgbClr val="000000"/>
                </a:solidFill>
                <a:latin typeface="Arial Narrow" charset="0"/>
                <a:sym typeface="Georgia" charset="0"/>
              </a:rPr>
              <a:t>Hausärzte (HZV)</a:t>
            </a:r>
          </a:p>
        </p:txBody>
      </p:sp>
      <p:sp>
        <p:nvSpPr>
          <p:cNvPr id="44036" name="Textfeld 6"/>
          <p:cNvSpPr txBox="1">
            <a:spLocks noChangeArrowheads="1"/>
          </p:cNvSpPr>
          <p:nvPr/>
        </p:nvSpPr>
        <p:spPr bwMode="auto">
          <a:xfrm>
            <a:off x="1581150" y="5116513"/>
            <a:ext cx="2376488" cy="1000125"/>
          </a:xfrm>
          <a:prstGeom prst="rect">
            <a:avLst/>
          </a:prstGeom>
          <a:solidFill>
            <a:srgbClr val="8EAAC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de-DE" sz="1800">
                <a:solidFill>
                  <a:srgbClr val="000000"/>
                </a:solidFill>
                <a:latin typeface="Arial Narrow" charset="0"/>
                <a:sym typeface="Georgia" charset="0"/>
              </a:rPr>
              <a:t>Fachärzte (FAV)</a:t>
            </a:r>
          </a:p>
        </p:txBody>
      </p:sp>
      <p:sp>
        <p:nvSpPr>
          <p:cNvPr id="44037" name="Pfeil nach unten 7"/>
          <p:cNvSpPr>
            <a:spLocks noChangeArrowheads="1"/>
          </p:cNvSpPr>
          <p:nvPr/>
        </p:nvSpPr>
        <p:spPr bwMode="auto">
          <a:xfrm>
            <a:off x="2301875" y="4611688"/>
            <a:ext cx="358775" cy="468312"/>
          </a:xfrm>
          <a:prstGeom prst="downArrow">
            <a:avLst>
              <a:gd name="adj1" fmla="val 50000"/>
              <a:gd name="adj2" fmla="val 50206"/>
            </a:avLst>
          </a:prstGeom>
          <a:solidFill>
            <a:srgbClr val="8EAAC8"/>
          </a:solidFill>
          <a:ln>
            <a:noFill/>
          </a:ln>
          <a:extLst>
            <a:ext uri="{91240B29-F687-4f45-9708-019B960494DF}">
              <a14:hiddenLine xmlns:a14="http://schemas.microsoft.com/office/drawing/2010/main" xmlns="" w="25400">
                <a:solidFill>
                  <a:srgbClr val="000000"/>
                </a:solidFill>
                <a:bevel/>
                <a:headEnd/>
                <a:tailEnd/>
              </a14:hiddenLine>
            </a:ext>
          </a:extLst>
        </p:spPr>
        <p:txBody>
          <a:bodyPr lIns="45720" rIns="45720">
            <a:spAutoFit/>
          </a:bodyPr>
          <a:lstStyle/>
          <a:p>
            <a:pPr defTabSz="914400" hangingPunct="0"/>
            <a:endParaRPr lang="de-DE" sz="1400">
              <a:solidFill>
                <a:srgbClr val="004F8F"/>
              </a:solidFill>
              <a:latin typeface="Georgia" charset="0"/>
              <a:cs typeface="Georgia" charset="0"/>
              <a:sym typeface="Georgia" charset="0"/>
            </a:endParaRPr>
          </a:p>
        </p:txBody>
      </p:sp>
      <p:sp>
        <p:nvSpPr>
          <p:cNvPr id="44038" name="Pfeil nach unten 8"/>
          <p:cNvSpPr>
            <a:spLocks noChangeArrowheads="1"/>
          </p:cNvSpPr>
          <p:nvPr/>
        </p:nvSpPr>
        <p:spPr bwMode="auto">
          <a:xfrm rot="10800000">
            <a:off x="2805113" y="4576763"/>
            <a:ext cx="360362" cy="466725"/>
          </a:xfrm>
          <a:prstGeom prst="downArrow">
            <a:avLst>
              <a:gd name="adj1" fmla="val 50000"/>
              <a:gd name="adj2" fmla="val 49816"/>
            </a:avLst>
          </a:prstGeom>
          <a:solidFill>
            <a:srgbClr val="8EAAC8"/>
          </a:solidFill>
          <a:ln>
            <a:noFill/>
          </a:ln>
          <a:extLst>
            <a:ext uri="{91240B29-F687-4f45-9708-019B960494DF}">
              <a14:hiddenLine xmlns:a14="http://schemas.microsoft.com/office/drawing/2010/main" xmlns="" w="25400">
                <a:solidFill>
                  <a:srgbClr val="000000"/>
                </a:solidFill>
                <a:bevel/>
                <a:headEnd/>
                <a:tailEnd/>
              </a14:hiddenLine>
            </a:ext>
          </a:extLst>
        </p:spPr>
        <p:txBody>
          <a:bodyPr lIns="45720" rIns="45720">
            <a:spAutoFit/>
          </a:bodyPr>
          <a:lstStyle/>
          <a:p>
            <a:pPr defTabSz="914400" hangingPunct="0"/>
            <a:endParaRPr lang="de-DE" sz="1400">
              <a:solidFill>
                <a:srgbClr val="004F8F"/>
              </a:solidFill>
              <a:latin typeface="Georgia" charset="0"/>
              <a:cs typeface="Georgia" charset="0"/>
              <a:sym typeface="Georgia" charset="0"/>
            </a:endParaRPr>
          </a:p>
        </p:txBody>
      </p:sp>
      <p:sp>
        <p:nvSpPr>
          <p:cNvPr id="44039" name="Textfeld 9"/>
          <p:cNvSpPr txBox="1">
            <a:spLocks noChangeArrowheads="1"/>
          </p:cNvSpPr>
          <p:nvPr/>
        </p:nvSpPr>
        <p:spPr bwMode="auto">
          <a:xfrm>
            <a:off x="5384800" y="1768475"/>
            <a:ext cx="2808288" cy="4643438"/>
          </a:xfrm>
          <a:prstGeom prst="rect">
            <a:avLst/>
          </a:prstGeom>
          <a:solidFill>
            <a:srgbClr val="4D799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endParaRPr lang="de-DE" sz="1200" b="1">
              <a:solidFill>
                <a:srgbClr val="FFFFFF"/>
              </a:solidFill>
              <a:latin typeface="Arial Narrow" charset="0"/>
              <a:sym typeface="Georgia" charset="0"/>
            </a:endParaRPr>
          </a:p>
          <a:p>
            <a:pPr algn="ctr" defTabSz="914400"/>
            <a:r>
              <a:rPr lang="de-DE" b="1">
                <a:solidFill>
                  <a:srgbClr val="FFFFFF"/>
                </a:solidFill>
                <a:latin typeface="Arial Narrow" charset="0"/>
                <a:sym typeface="Georgia" charset="0"/>
              </a:rPr>
              <a:t>Regelversorgung</a:t>
            </a:r>
          </a:p>
        </p:txBody>
      </p:sp>
      <p:sp>
        <p:nvSpPr>
          <p:cNvPr id="44040" name="Textfeld 10"/>
          <p:cNvSpPr txBox="1">
            <a:spLocks noChangeArrowheads="1"/>
          </p:cNvSpPr>
          <p:nvPr/>
        </p:nvSpPr>
        <p:spPr bwMode="auto">
          <a:xfrm>
            <a:off x="5588000" y="2632075"/>
            <a:ext cx="2376488" cy="1908175"/>
          </a:xfrm>
          <a:prstGeom prst="rect">
            <a:avLst/>
          </a:prstGeom>
          <a:solidFill>
            <a:srgbClr val="CFDA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de-DE" sz="1800">
                <a:solidFill>
                  <a:srgbClr val="000000"/>
                </a:solidFill>
                <a:latin typeface="Arial Narrow" charset="0"/>
                <a:sym typeface="Georgia" charset="0"/>
              </a:rPr>
              <a:t>Hausärzte (RV)</a:t>
            </a:r>
          </a:p>
        </p:txBody>
      </p:sp>
      <p:sp>
        <p:nvSpPr>
          <p:cNvPr id="44041" name="Textfeld 11"/>
          <p:cNvSpPr txBox="1">
            <a:spLocks noChangeArrowheads="1"/>
          </p:cNvSpPr>
          <p:nvPr/>
        </p:nvSpPr>
        <p:spPr bwMode="auto">
          <a:xfrm>
            <a:off x="5588000" y="5116513"/>
            <a:ext cx="2376488" cy="1000125"/>
          </a:xfrm>
          <a:prstGeom prst="rect">
            <a:avLst/>
          </a:prstGeom>
          <a:solidFill>
            <a:srgbClr val="CFDAE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914400"/>
            <a:r>
              <a:rPr lang="de-DE" sz="1800">
                <a:solidFill>
                  <a:srgbClr val="000000"/>
                </a:solidFill>
                <a:latin typeface="Arial Narrow" charset="0"/>
                <a:sym typeface="Georgia" charset="0"/>
              </a:rPr>
              <a:t>Fachärzte (RVO)</a:t>
            </a:r>
          </a:p>
        </p:txBody>
      </p:sp>
      <p:sp>
        <p:nvSpPr>
          <p:cNvPr id="44042" name="Pfeil nach unten 12"/>
          <p:cNvSpPr>
            <a:spLocks noChangeArrowheads="1"/>
          </p:cNvSpPr>
          <p:nvPr/>
        </p:nvSpPr>
        <p:spPr bwMode="auto">
          <a:xfrm>
            <a:off x="6307138" y="4611688"/>
            <a:ext cx="360362" cy="468312"/>
          </a:xfrm>
          <a:prstGeom prst="downArrow">
            <a:avLst>
              <a:gd name="adj1" fmla="val 50000"/>
              <a:gd name="adj2" fmla="val 49985"/>
            </a:avLst>
          </a:prstGeom>
          <a:solidFill>
            <a:srgbClr val="CFDAE7"/>
          </a:solidFill>
          <a:ln>
            <a:noFill/>
          </a:ln>
          <a:extLst>
            <a:ext uri="{91240B29-F687-4f45-9708-019B960494DF}">
              <a14:hiddenLine xmlns:a14="http://schemas.microsoft.com/office/drawing/2010/main" xmlns="" w="25400">
                <a:solidFill>
                  <a:srgbClr val="000000"/>
                </a:solidFill>
                <a:bevel/>
                <a:headEnd/>
                <a:tailEnd/>
              </a14:hiddenLine>
            </a:ext>
          </a:extLst>
        </p:spPr>
        <p:txBody>
          <a:bodyPr lIns="45720" rIns="45720">
            <a:spAutoFit/>
          </a:bodyPr>
          <a:lstStyle/>
          <a:p>
            <a:pPr defTabSz="914400" hangingPunct="0"/>
            <a:endParaRPr lang="de-DE" sz="1400">
              <a:solidFill>
                <a:srgbClr val="004F8F"/>
              </a:solidFill>
              <a:latin typeface="Georgia" charset="0"/>
              <a:cs typeface="Georgia" charset="0"/>
              <a:sym typeface="Georgia" charset="0"/>
            </a:endParaRPr>
          </a:p>
        </p:txBody>
      </p:sp>
      <p:sp>
        <p:nvSpPr>
          <p:cNvPr id="44043" name="Pfeil nach unten 13"/>
          <p:cNvSpPr>
            <a:spLocks noChangeArrowheads="1"/>
          </p:cNvSpPr>
          <p:nvPr/>
        </p:nvSpPr>
        <p:spPr bwMode="auto">
          <a:xfrm rot="10800000">
            <a:off x="6811963" y="4576763"/>
            <a:ext cx="360362" cy="466725"/>
          </a:xfrm>
          <a:prstGeom prst="downArrow">
            <a:avLst>
              <a:gd name="adj1" fmla="val 50000"/>
              <a:gd name="adj2" fmla="val 49816"/>
            </a:avLst>
          </a:prstGeom>
          <a:solidFill>
            <a:srgbClr val="CFDAE7"/>
          </a:solidFill>
          <a:ln>
            <a:noFill/>
          </a:ln>
          <a:extLst>
            <a:ext uri="{91240B29-F687-4f45-9708-019B960494DF}">
              <a14:hiddenLine xmlns:a14="http://schemas.microsoft.com/office/drawing/2010/main" xmlns="" w="25400">
                <a:solidFill>
                  <a:srgbClr val="000000"/>
                </a:solidFill>
                <a:bevel/>
                <a:headEnd/>
                <a:tailEnd/>
              </a14:hiddenLine>
            </a:ext>
          </a:extLst>
        </p:spPr>
        <p:txBody>
          <a:bodyPr lIns="45720" rIns="45720">
            <a:spAutoFit/>
          </a:bodyPr>
          <a:lstStyle/>
          <a:p>
            <a:pPr defTabSz="914400" hangingPunct="0"/>
            <a:endParaRPr lang="de-DE" sz="1400">
              <a:solidFill>
                <a:srgbClr val="004F8F"/>
              </a:solidFill>
              <a:latin typeface="Georgia" charset="0"/>
              <a:cs typeface="Georgia" charset="0"/>
              <a:sym typeface="Georgia" charset="0"/>
            </a:endParaRPr>
          </a:p>
        </p:txBody>
      </p:sp>
      <p:cxnSp>
        <p:nvCxnSpPr>
          <p:cNvPr id="16" name="Gerade Verbindung mit Pfeil 15"/>
          <p:cNvCxnSpPr>
            <a:cxnSpLocks noChangeShapeType="1"/>
          </p:cNvCxnSpPr>
          <p:nvPr/>
        </p:nvCxnSpPr>
        <p:spPr bwMode="auto">
          <a:xfrm>
            <a:off x="4186238" y="2308225"/>
            <a:ext cx="1198562" cy="0"/>
          </a:xfrm>
          <a:prstGeom prst="straightConnector1">
            <a:avLst/>
          </a:prstGeom>
          <a:noFill/>
          <a:ln w="76200">
            <a:solidFill>
              <a:srgbClr val="FFC000"/>
            </a:solidFill>
            <a:bevel/>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0" name="Gerade Verbindung mit Pfeil 19"/>
          <p:cNvCxnSpPr>
            <a:cxnSpLocks noChangeShapeType="1"/>
          </p:cNvCxnSpPr>
          <p:nvPr/>
        </p:nvCxnSpPr>
        <p:spPr bwMode="auto">
          <a:xfrm>
            <a:off x="3683000" y="5619750"/>
            <a:ext cx="2195513" cy="0"/>
          </a:xfrm>
          <a:prstGeom prst="straightConnector1">
            <a:avLst/>
          </a:prstGeom>
          <a:noFill/>
          <a:ln w="76200">
            <a:solidFill>
              <a:srgbClr val="FFC000"/>
            </a:solidFill>
            <a:bevel/>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3" name="Foliennummernplatzhalter 2"/>
          <p:cNvSpPr>
            <a:spLocks noGrp="1"/>
          </p:cNvSpPr>
          <p:nvPr>
            <p:ph type="sldNum" sz="quarter" idx="11"/>
          </p:nvPr>
        </p:nvSpPr>
        <p:spPr/>
        <p:txBody>
          <a:bodyPr/>
          <a:lstStyle/>
          <a:p>
            <a:pPr>
              <a:defRPr/>
            </a:pPr>
            <a:fld id="{944C1AA5-1A1C-A542-B99D-1282E2404841}" type="slidenum">
              <a:rPr lang="de-DE"/>
              <a:pPr>
                <a:defRPr/>
              </a:pPr>
              <a:t>26</a:t>
            </a:fld>
            <a:endParaRPr lang="de-DE"/>
          </a:p>
        </p:txBody>
      </p:sp>
      <p:sp>
        <p:nvSpPr>
          <p:cNvPr id="15" name="Fußzeilenplatzhalter 14"/>
          <p:cNvSpPr>
            <a:spLocks noGrp="1"/>
          </p:cNvSpPr>
          <p:nvPr>
            <p:ph type="ftr" sz="quarter" idx="10"/>
          </p:nvPr>
        </p:nvSpPr>
        <p:spPr/>
        <p:txBody>
          <a:bodyPr/>
          <a:lstStyle/>
          <a:p>
            <a:pPr>
              <a:defRPr/>
            </a:pPr>
            <a:r>
              <a:rPr lang="de-DE"/>
              <a:t>Burkhard Lembeck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33388" y="333375"/>
            <a:ext cx="7065962" cy="792163"/>
          </a:xfrm>
        </p:spPr>
        <p:txBody>
          <a:bodyPr rtlCol="0">
            <a:normAutofit fontScale="90000"/>
          </a:bodyPr>
          <a:lstStyle/>
          <a:p>
            <a:pPr eaLnBrk="1" fontAlgn="auto" hangingPunct="1">
              <a:spcAft>
                <a:spcPts val="0"/>
              </a:spcAft>
              <a:defRPr/>
            </a:pPr>
            <a:br>
              <a:rPr lang="de-DE" dirty="0">
                <a:ea typeface="+mj-ea"/>
                <a:cs typeface="+mj-cs"/>
              </a:rPr>
            </a:br>
            <a:r>
              <a:rPr lang="de-DE" dirty="0">
                <a:solidFill>
                  <a:schemeClr val="bg2"/>
                </a:solidFill>
                <a:ea typeface="+mj-ea"/>
                <a:cs typeface="+mj-cs"/>
              </a:rPr>
              <a:t>Ergebnisse</a:t>
            </a:r>
          </a:p>
        </p:txBody>
      </p:sp>
      <p:sp>
        <p:nvSpPr>
          <p:cNvPr id="2" name="Inhaltsplatzhalter 1"/>
          <p:cNvSpPr>
            <a:spLocks noGrp="1"/>
          </p:cNvSpPr>
          <p:nvPr>
            <p:ph idx="1"/>
          </p:nvPr>
        </p:nvSpPr>
        <p:spPr>
          <a:xfrm>
            <a:off x="647700" y="1768475"/>
            <a:ext cx="8120063" cy="4629150"/>
          </a:xfrm>
        </p:spPr>
        <p:txBody>
          <a:bodyPr rtlCol="0">
            <a:normAutofit/>
          </a:bodyPr>
          <a:lstStyle/>
          <a:p>
            <a:pPr marL="0" indent="0" eaLnBrk="1" fontAlgn="auto" hangingPunct="1">
              <a:spcAft>
                <a:spcPts val="0"/>
              </a:spcAft>
              <a:buFont typeface="Arial"/>
              <a:buNone/>
              <a:defRPr/>
            </a:pPr>
            <a:r>
              <a:rPr lang="de-DE" sz="2800" b="1" dirty="0">
                <a:solidFill>
                  <a:srgbClr val="004F8F"/>
                </a:solidFill>
                <a:latin typeface="DIN Condensed Bold"/>
                <a:ea typeface="+mj-ea"/>
                <a:cs typeface="DIN Condensed Bold"/>
                <a:sym typeface="Arial Narrow" panose="020B0606020202030204" pitchFamily="34" charset="0"/>
              </a:rPr>
              <a:t>Diagnosegruppen:</a:t>
            </a:r>
          </a:p>
          <a:p>
            <a:pPr eaLnBrk="1" fontAlgn="auto" hangingPunct="1">
              <a:spcAft>
                <a:spcPts val="0"/>
              </a:spcAft>
              <a:buFont typeface="Arial"/>
              <a:buChar char="•"/>
              <a:defRPr/>
            </a:pPr>
            <a:r>
              <a:rPr lang="de-DE" sz="2800" dirty="0">
                <a:latin typeface="DIN Condensed Bold"/>
                <a:ea typeface="+mn-ea"/>
                <a:cs typeface="DIN Condensed Bold"/>
              </a:rPr>
              <a:t>Unspezifischer Rückenschmerz</a:t>
            </a:r>
          </a:p>
          <a:p>
            <a:pPr eaLnBrk="1" fontAlgn="auto" hangingPunct="1">
              <a:spcAft>
                <a:spcPts val="0"/>
              </a:spcAft>
              <a:buFont typeface="Arial"/>
              <a:buChar char="•"/>
              <a:defRPr/>
            </a:pPr>
            <a:r>
              <a:rPr lang="de-DE" sz="2800" dirty="0">
                <a:latin typeface="DIN Condensed Bold"/>
                <a:ea typeface="+mn-ea"/>
                <a:cs typeface="DIN Condensed Bold"/>
              </a:rPr>
              <a:t>Spezifischer Rückenschmerz</a:t>
            </a:r>
          </a:p>
          <a:p>
            <a:pPr marL="0" indent="0" eaLnBrk="1" fontAlgn="auto" hangingPunct="1">
              <a:spcAft>
                <a:spcPts val="0"/>
              </a:spcAft>
              <a:buFont typeface="Arial"/>
              <a:buNone/>
              <a:defRPr/>
            </a:pPr>
            <a:endParaRPr lang="de-DE" sz="2800" b="1" dirty="0">
              <a:solidFill>
                <a:srgbClr val="004F8F"/>
              </a:solidFill>
              <a:latin typeface="DIN Condensed Bold"/>
              <a:ea typeface="+mj-ea"/>
              <a:cs typeface="DIN Condensed Bold"/>
              <a:sym typeface="Arial Narrow" panose="020B0606020202030204" pitchFamily="34" charset="0"/>
            </a:endParaRPr>
          </a:p>
          <a:p>
            <a:pPr marL="0" indent="0" eaLnBrk="1" fontAlgn="auto" hangingPunct="1">
              <a:spcAft>
                <a:spcPts val="0"/>
              </a:spcAft>
              <a:buFont typeface="Arial"/>
              <a:buNone/>
              <a:defRPr/>
            </a:pPr>
            <a:r>
              <a:rPr lang="de-DE" sz="2800" b="1" dirty="0">
                <a:solidFill>
                  <a:srgbClr val="004F8F"/>
                </a:solidFill>
                <a:latin typeface="DIN Condensed Bold"/>
                <a:ea typeface="+mj-ea"/>
                <a:cs typeface="DIN Condensed Bold"/>
                <a:sym typeface="Arial Narrow" panose="020B0606020202030204" pitchFamily="34" charset="0"/>
              </a:rPr>
              <a:t>Qualitätsdimensionen (Indikatoren):</a:t>
            </a:r>
          </a:p>
          <a:p>
            <a:pPr eaLnBrk="1" fontAlgn="auto" hangingPunct="1">
              <a:spcAft>
                <a:spcPts val="0"/>
              </a:spcAft>
              <a:buFont typeface="Arial"/>
              <a:buChar char="•"/>
              <a:defRPr/>
            </a:pPr>
            <a:r>
              <a:rPr lang="de-DE" sz="2800" dirty="0">
                <a:latin typeface="DIN Condensed Bold"/>
                <a:ea typeface="+mn-ea"/>
                <a:cs typeface="DIN Condensed Bold"/>
                <a:sym typeface="Arial Narrow" panose="020B0606020202030204" pitchFamily="34" charset="0"/>
              </a:rPr>
              <a:t>Inanspruchnahme</a:t>
            </a:r>
          </a:p>
          <a:p>
            <a:pPr eaLnBrk="1" fontAlgn="auto" hangingPunct="1">
              <a:spcAft>
                <a:spcPts val="0"/>
              </a:spcAft>
              <a:buFont typeface="Arial"/>
              <a:buChar char="•"/>
              <a:defRPr/>
            </a:pPr>
            <a:r>
              <a:rPr lang="de-DE" sz="2800" dirty="0">
                <a:latin typeface="DIN Condensed Bold"/>
                <a:ea typeface="+mn-ea"/>
                <a:cs typeface="DIN Condensed Bold"/>
                <a:sym typeface="Arial Narrow" panose="020B0606020202030204" pitchFamily="34" charset="0"/>
              </a:rPr>
              <a:t>Diagnostik und Therapie</a:t>
            </a:r>
          </a:p>
          <a:p>
            <a:pPr eaLnBrk="1" fontAlgn="auto" hangingPunct="1">
              <a:spcAft>
                <a:spcPts val="0"/>
              </a:spcAft>
              <a:buFont typeface="Arial"/>
              <a:buChar char="•"/>
              <a:defRPr/>
            </a:pPr>
            <a:r>
              <a:rPr lang="de-DE" sz="2800" dirty="0">
                <a:latin typeface="DIN Condensed Bold"/>
                <a:ea typeface="+mn-ea"/>
                <a:cs typeface="DIN Condensed Bold"/>
                <a:sym typeface="Arial Narrow" panose="020B0606020202030204" pitchFamily="34" charset="0"/>
              </a:rPr>
              <a:t>Klinische Outcomes</a:t>
            </a:r>
            <a:endParaRPr lang="de-DE" sz="2800" dirty="0">
              <a:latin typeface="DIN Condensed Bold"/>
              <a:ea typeface="+mn-ea"/>
              <a:cs typeface="DIN Condensed Bold"/>
            </a:endParaRPr>
          </a:p>
        </p:txBody>
      </p:sp>
      <p:sp>
        <p:nvSpPr>
          <p:cNvPr id="3" name="Foliennummernplatzhalter 2"/>
          <p:cNvSpPr>
            <a:spLocks noGrp="1"/>
          </p:cNvSpPr>
          <p:nvPr>
            <p:ph type="sldNum" sz="quarter" idx="11"/>
          </p:nvPr>
        </p:nvSpPr>
        <p:spPr/>
        <p:txBody>
          <a:bodyPr/>
          <a:lstStyle/>
          <a:p>
            <a:pPr>
              <a:defRPr/>
            </a:pPr>
            <a:fld id="{C4EF4265-950B-8F46-8B4E-2E4AE9D1F49F}" type="slidenum">
              <a:rPr lang="de-DE"/>
              <a:pPr>
                <a:defRPr/>
              </a:pPr>
              <a:t>27</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3218767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el 3"/>
          <p:cNvSpPr txBox="1">
            <a:spLocks/>
          </p:cNvSpPr>
          <p:nvPr/>
        </p:nvSpPr>
        <p:spPr bwMode="auto">
          <a:xfrm>
            <a:off x="638175" y="830263"/>
            <a:ext cx="82931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a:r>
              <a:rPr lang="de-DE" sz="2800" b="1" dirty="0">
                <a:solidFill>
                  <a:srgbClr val="004F8F"/>
                </a:solidFill>
                <a:latin typeface="Arial Narrow" charset="0"/>
                <a:sym typeface="Arial Narrow" charset="0"/>
              </a:rPr>
              <a:t>Inanspruchnahme Orthopäde Rückenschmerz</a:t>
            </a:r>
          </a:p>
        </p:txBody>
      </p:sp>
      <p:graphicFrame>
        <p:nvGraphicFramePr>
          <p:cNvPr id="6" name="Diagramm 5"/>
          <p:cNvGraphicFramePr>
            <a:graphicFrameLocks/>
          </p:cNvGraphicFramePr>
          <p:nvPr/>
        </p:nvGraphicFramePr>
        <p:xfrm>
          <a:off x="3561002" y="2220330"/>
          <a:ext cx="1874520" cy="405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m 1"/>
          <p:cNvGraphicFramePr>
            <a:graphicFrameLocks/>
          </p:cNvGraphicFramePr>
          <p:nvPr>
            <p:extLst>
              <p:ext uri="{D42A27DB-BD31-4B8C-83A1-F6EECF244321}">
                <p14:modId xmlns:p14="http://schemas.microsoft.com/office/powerpoint/2010/main" val="4218845335"/>
              </p:ext>
            </p:extLst>
          </p:nvPr>
        </p:nvGraphicFramePr>
        <p:xfrm>
          <a:off x="4862082" y="2440860"/>
          <a:ext cx="3981172" cy="2918545"/>
        </p:xfrm>
        <a:graphic>
          <a:graphicData uri="http://schemas.openxmlformats.org/drawingml/2006/chart">
            <c:chart xmlns:c="http://schemas.openxmlformats.org/drawingml/2006/chart" xmlns:r="http://schemas.openxmlformats.org/officeDocument/2006/relationships" r:id="rId3"/>
          </a:graphicData>
        </a:graphic>
      </p:graphicFrame>
      <p:sp>
        <p:nvSpPr>
          <p:cNvPr id="3" name="Foliennummernplatzhalter 2"/>
          <p:cNvSpPr>
            <a:spLocks noGrp="1"/>
          </p:cNvSpPr>
          <p:nvPr>
            <p:ph type="sldNum" sz="quarter" idx="11"/>
          </p:nvPr>
        </p:nvSpPr>
        <p:spPr/>
        <p:txBody>
          <a:bodyPr/>
          <a:lstStyle/>
          <a:p>
            <a:pPr>
              <a:defRPr/>
            </a:pPr>
            <a:fld id="{8C929A94-0596-2646-88D1-295CE9BB8389}" type="slidenum">
              <a:rPr lang="de-DE"/>
              <a:pPr>
                <a:defRPr/>
              </a:pPr>
              <a:t>28</a:t>
            </a:fld>
            <a:endParaRPr lang="de-DE"/>
          </a:p>
        </p:txBody>
      </p:sp>
      <p:sp>
        <p:nvSpPr>
          <p:cNvPr id="7" name="Fußzeilenplatzhalter 6"/>
          <p:cNvSpPr>
            <a:spLocks noGrp="1"/>
          </p:cNvSpPr>
          <p:nvPr>
            <p:ph type="ftr" sz="quarter" idx="10"/>
          </p:nvPr>
        </p:nvSpPr>
        <p:spPr/>
        <p:txBody>
          <a:bodyPr/>
          <a:lstStyle/>
          <a:p>
            <a:pPr>
              <a:defRPr/>
            </a:pPr>
            <a:r>
              <a:rPr lang="de-DE"/>
              <a:t>Burkhard Lembeck</a:t>
            </a:r>
          </a:p>
        </p:txBody>
      </p:sp>
      <p:graphicFrame>
        <p:nvGraphicFramePr>
          <p:cNvPr id="8" name="Diagramm 7"/>
          <p:cNvGraphicFramePr>
            <a:graphicFrameLocks/>
          </p:cNvGraphicFramePr>
          <p:nvPr>
            <p:extLst>
              <p:ext uri="{D42A27DB-BD31-4B8C-83A1-F6EECF244321}">
                <p14:modId xmlns:p14="http://schemas.microsoft.com/office/powerpoint/2010/main" val="604643287"/>
              </p:ext>
            </p:extLst>
          </p:nvPr>
        </p:nvGraphicFramePr>
        <p:xfrm>
          <a:off x="638176" y="2539892"/>
          <a:ext cx="4045604" cy="30301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0258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3"/>
          <p:cNvSpPr txBox="1">
            <a:spLocks/>
          </p:cNvSpPr>
          <p:nvPr/>
        </p:nvSpPr>
        <p:spPr bwMode="auto">
          <a:xfrm>
            <a:off x="638175" y="830263"/>
            <a:ext cx="82931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a:r>
              <a:rPr lang="de-DE" sz="2800" b="1" dirty="0">
                <a:solidFill>
                  <a:srgbClr val="004F8F"/>
                </a:solidFill>
                <a:latin typeface="Arial Narrow" charset="0"/>
                <a:sym typeface="Arial Narrow" charset="0"/>
              </a:rPr>
              <a:t>Bandscheibenoperationen </a:t>
            </a:r>
          </a:p>
        </p:txBody>
      </p:sp>
      <p:graphicFrame>
        <p:nvGraphicFramePr>
          <p:cNvPr id="6" name="Diagramm 5"/>
          <p:cNvGraphicFramePr>
            <a:graphicFrameLocks/>
          </p:cNvGraphicFramePr>
          <p:nvPr/>
        </p:nvGraphicFramePr>
        <p:xfrm>
          <a:off x="3561002" y="2220330"/>
          <a:ext cx="1874520" cy="405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m 1"/>
          <p:cNvGraphicFramePr>
            <a:graphicFrameLocks/>
          </p:cNvGraphicFramePr>
          <p:nvPr>
            <p:extLst>
              <p:ext uri="{D42A27DB-BD31-4B8C-83A1-F6EECF244321}">
                <p14:modId xmlns:p14="http://schemas.microsoft.com/office/powerpoint/2010/main" val="2303759809"/>
              </p:ext>
            </p:extLst>
          </p:nvPr>
        </p:nvGraphicFramePr>
        <p:xfrm>
          <a:off x="752545" y="1763703"/>
          <a:ext cx="4660759" cy="4003675"/>
        </p:xfrm>
        <a:graphic>
          <a:graphicData uri="http://schemas.openxmlformats.org/drawingml/2006/chart">
            <c:chart xmlns:c="http://schemas.openxmlformats.org/drawingml/2006/chart" xmlns:r="http://schemas.openxmlformats.org/officeDocument/2006/relationships" r:id="rId3"/>
          </a:graphicData>
        </a:graphic>
      </p:graphicFrame>
      <p:sp>
        <p:nvSpPr>
          <p:cNvPr id="3" name="Foliennummernplatzhalter 2"/>
          <p:cNvSpPr>
            <a:spLocks noGrp="1"/>
          </p:cNvSpPr>
          <p:nvPr>
            <p:ph type="sldNum" sz="quarter" idx="11"/>
          </p:nvPr>
        </p:nvSpPr>
        <p:spPr/>
        <p:txBody>
          <a:bodyPr/>
          <a:lstStyle/>
          <a:p>
            <a:pPr>
              <a:defRPr/>
            </a:pPr>
            <a:fld id="{6E1C645A-6607-164B-A82F-088456D07373}" type="slidenum">
              <a:rPr lang="de-DE"/>
              <a:pPr>
                <a:defRPr/>
              </a:pPr>
              <a:t>29</a:t>
            </a:fld>
            <a:endParaRPr lang="de-DE"/>
          </a:p>
        </p:txBody>
      </p:sp>
      <p:sp>
        <p:nvSpPr>
          <p:cNvPr id="8" name="Fußzeilenplatzhalter 7"/>
          <p:cNvSpPr>
            <a:spLocks noGrp="1"/>
          </p:cNvSpPr>
          <p:nvPr>
            <p:ph type="ftr" sz="quarter" idx="10"/>
          </p:nvPr>
        </p:nvSpPr>
        <p:spPr/>
        <p:txBody>
          <a:bodyPr/>
          <a:lstStyle/>
          <a:p>
            <a:pPr>
              <a:defRPr/>
            </a:pPr>
            <a:r>
              <a:rPr lang="de-DE"/>
              <a:t>Burkhard Lembeck</a:t>
            </a:r>
          </a:p>
        </p:txBody>
      </p:sp>
      <p:sp>
        <p:nvSpPr>
          <p:cNvPr id="4" name="Textfeld 3"/>
          <p:cNvSpPr txBox="1"/>
          <p:nvPr/>
        </p:nvSpPr>
        <p:spPr>
          <a:xfrm>
            <a:off x="5556377" y="2983011"/>
            <a:ext cx="3526001" cy="923330"/>
          </a:xfrm>
          <a:prstGeom prst="rect">
            <a:avLst/>
          </a:prstGeom>
          <a:noFill/>
        </p:spPr>
        <p:txBody>
          <a:bodyPr wrap="square" rtlCol="0">
            <a:spAutoFit/>
          </a:bodyPr>
          <a:lstStyle/>
          <a:p>
            <a:r>
              <a:rPr lang="de-DE" dirty="0"/>
              <a:t>316.000 Pat. mit spez. RS</a:t>
            </a:r>
          </a:p>
          <a:p>
            <a:r>
              <a:rPr lang="de-DE" dirty="0"/>
              <a:t>Davon RVO 30.000 Pat.</a:t>
            </a:r>
          </a:p>
          <a:p>
            <a:r>
              <a:rPr lang="de-DE" dirty="0"/>
              <a:t>Davon FAV 50.000 Pat. </a:t>
            </a:r>
          </a:p>
        </p:txBody>
      </p:sp>
    </p:spTree>
    <p:extLst>
      <p:ext uri="{BB962C8B-B14F-4D97-AF65-F5344CB8AC3E}">
        <p14:creationId xmlns:p14="http://schemas.microsoft.com/office/powerpoint/2010/main" val="203042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835006"/>
            <a:ext cx="7416800" cy="13256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Ambulantes Honorarsystem </a:t>
            </a:r>
          </a:p>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Deutschland </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863600" y="2151423"/>
            <a:ext cx="7105910" cy="378783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marL="285750" indent="-285750" eaLnBrk="1" fontAlgn="auto" hangingPunct="1">
              <a:spcBef>
                <a:spcPts val="0"/>
              </a:spcBef>
              <a:spcAft>
                <a:spcPts val="0"/>
              </a:spcAft>
              <a:buClr>
                <a:srgbClr val="000066"/>
              </a:buClr>
              <a:buSzPct val="45000"/>
              <a:buFont typeface="Arial" panose="020B0604020202020204" pitchFamily="34" charset="0"/>
              <a:buChar char="•"/>
              <a:defRPr/>
            </a:pPr>
            <a:r>
              <a:rPr lang="de-DE" dirty="0">
                <a:solidFill>
                  <a:schemeClr val="tx1"/>
                </a:solidFill>
                <a:latin typeface="DIN Condensed"/>
                <a:cs typeface="DIN Condensed Bold"/>
              </a:rPr>
              <a:t>Kassenärzte sind über einen Kollektivvertrag über die Kassenärztlichen Vereinigungen (KV) zugelassen  </a:t>
            </a:r>
          </a:p>
          <a:p>
            <a:pPr eaLnBrk="1" fontAlgn="auto" hangingPunct="1">
              <a:spcBef>
                <a:spcPts val="0"/>
              </a:spcBef>
              <a:spcAft>
                <a:spcPts val="0"/>
              </a:spcAft>
              <a:buClr>
                <a:srgbClr val="000066"/>
              </a:buClr>
              <a:buSzPct val="45000"/>
              <a:buFont typeface="Wingdings" charset="0"/>
              <a:buChar char=""/>
              <a:defRPr/>
            </a:pPr>
            <a:endParaRPr lang="de-DE" dirty="0">
              <a:solidFill>
                <a:schemeClr val="tx1"/>
              </a:solidFill>
              <a:latin typeface="DIN Condensed"/>
              <a:cs typeface="DIN Condensed Bold"/>
            </a:endParaRPr>
          </a:p>
          <a:p>
            <a:pPr marL="285750" indent="-285750" eaLnBrk="1" fontAlgn="auto" hangingPunct="1">
              <a:spcBef>
                <a:spcPts val="0"/>
              </a:spcBef>
              <a:spcAft>
                <a:spcPts val="0"/>
              </a:spcAft>
              <a:buClr>
                <a:srgbClr val="000066"/>
              </a:buClr>
              <a:buSzPct val="45000"/>
              <a:buFont typeface="Arial" panose="020B0604020202020204" pitchFamily="34" charset="0"/>
              <a:buChar char="•"/>
              <a:defRPr/>
            </a:pPr>
            <a:r>
              <a:rPr lang="de-DE" dirty="0">
                <a:solidFill>
                  <a:schemeClr val="tx1"/>
                </a:solidFill>
                <a:latin typeface="DIN Condensed"/>
                <a:cs typeface="DIN Condensed Bold"/>
              </a:rPr>
              <a:t>Krankenkasse zahlen mit befreiender Wirkung an diese KVen</a:t>
            </a:r>
          </a:p>
          <a:p>
            <a:pPr eaLnBrk="1" fontAlgn="auto" hangingPunct="1">
              <a:spcBef>
                <a:spcPts val="0"/>
              </a:spcBef>
              <a:spcAft>
                <a:spcPts val="0"/>
              </a:spcAft>
              <a:buClr>
                <a:srgbClr val="000066"/>
              </a:buClr>
              <a:buSzPct val="45000"/>
              <a:buFont typeface="Wingdings" charset="0"/>
              <a:buChar char=""/>
              <a:defRPr/>
            </a:pPr>
            <a:endParaRPr lang="de-DE" dirty="0">
              <a:solidFill>
                <a:schemeClr val="tx1"/>
              </a:solidFill>
              <a:latin typeface="DIN Condensed"/>
              <a:cs typeface="DIN Condensed Bold"/>
            </a:endParaRPr>
          </a:p>
          <a:p>
            <a:pPr marL="285750" indent="-285750" eaLnBrk="1" fontAlgn="auto" hangingPunct="1">
              <a:spcBef>
                <a:spcPts val="0"/>
              </a:spcBef>
              <a:spcAft>
                <a:spcPts val="0"/>
              </a:spcAft>
              <a:buClr>
                <a:srgbClr val="000066"/>
              </a:buClr>
              <a:buSzPct val="45000"/>
              <a:buFont typeface="Arial" panose="020B0604020202020204" pitchFamily="34" charset="0"/>
              <a:buChar char="•"/>
              <a:defRPr/>
            </a:pPr>
            <a:r>
              <a:rPr lang="de-DE" dirty="0">
                <a:solidFill>
                  <a:schemeClr val="tx1"/>
                </a:solidFill>
                <a:latin typeface="DIN Condensed"/>
                <a:cs typeface="DIN Condensed Bold"/>
              </a:rPr>
              <a:t>Das Honorar unterliegt einer strikten Budgetierung bezüglich Fallzahl und Fallwert </a:t>
            </a:r>
          </a:p>
          <a:p>
            <a:pPr eaLnBrk="1" fontAlgn="auto" hangingPunct="1">
              <a:spcBef>
                <a:spcPts val="0"/>
              </a:spcBef>
              <a:spcAft>
                <a:spcPts val="0"/>
              </a:spcAft>
              <a:buClr>
                <a:srgbClr val="000066"/>
              </a:buClr>
              <a:buSzPct val="45000"/>
              <a:buFont typeface="Wingdings" charset="0"/>
              <a:buChar char=""/>
              <a:defRPr/>
            </a:pPr>
            <a:endParaRPr lang="de-DE" dirty="0">
              <a:solidFill>
                <a:schemeClr val="tx1"/>
              </a:solidFill>
              <a:latin typeface="DIN Condensed"/>
              <a:cs typeface="DIN Condensed Bold"/>
            </a:endParaRPr>
          </a:p>
          <a:p>
            <a:pPr marL="285750" indent="-285750" eaLnBrk="1" fontAlgn="auto" hangingPunct="1">
              <a:spcBef>
                <a:spcPts val="0"/>
              </a:spcBef>
              <a:spcAft>
                <a:spcPts val="0"/>
              </a:spcAft>
              <a:buClr>
                <a:srgbClr val="000066"/>
              </a:buClr>
              <a:buSzPct val="45000"/>
              <a:buFont typeface="Arial" panose="020B0604020202020204" pitchFamily="34" charset="0"/>
              <a:buChar char="•"/>
              <a:defRPr/>
            </a:pPr>
            <a:r>
              <a:rPr lang="de-DE" dirty="0">
                <a:solidFill>
                  <a:schemeClr val="tx1"/>
                </a:solidFill>
                <a:latin typeface="DIN Condensed"/>
                <a:cs typeface="DIN Condensed Bold"/>
              </a:rPr>
              <a:t>Fallwerte liegen bei ca. 50 € im fachärztlichen Bereich</a:t>
            </a:r>
          </a:p>
          <a:p>
            <a:pPr eaLnBrk="1" fontAlgn="auto" hangingPunct="1">
              <a:spcBef>
                <a:spcPts val="0"/>
              </a:spcBef>
              <a:spcAft>
                <a:spcPts val="0"/>
              </a:spcAft>
              <a:buClr>
                <a:srgbClr val="000066"/>
              </a:buClr>
              <a:buSzPct val="45000"/>
              <a:buFont typeface="Wingdings" charset="0"/>
              <a:buChar char=""/>
              <a:defRPr/>
            </a:pPr>
            <a:endParaRPr lang="de-DE" dirty="0">
              <a:solidFill>
                <a:schemeClr val="tx1"/>
              </a:solidFill>
              <a:latin typeface="DIN Condensed"/>
              <a:cs typeface="DIN Condensed Bold"/>
            </a:endParaRPr>
          </a:p>
          <a:p>
            <a:pPr marL="285750" indent="-285750" eaLnBrk="1" fontAlgn="auto" hangingPunct="1">
              <a:spcBef>
                <a:spcPts val="0"/>
              </a:spcBef>
              <a:spcAft>
                <a:spcPts val="0"/>
              </a:spcAft>
              <a:buClr>
                <a:srgbClr val="000066"/>
              </a:buClr>
              <a:buSzPct val="45000"/>
              <a:buFont typeface="Arial" panose="020B0604020202020204" pitchFamily="34" charset="0"/>
              <a:buChar char="•"/>
              <a:defRPr/>
            </a:pPr>
            <a:r>
              <a:rPr lang="de-DE" dirty="0">
                <a:solidFill>
                  <a:schemeClr val="tx1"/>
                </a:solidFill>
                <a:latin typeface="DIN Condensed"/>
                <a:cs typeface="DIN Condensed Bold"/>
              </a:rPr>
              <a:t>Einzelleistungen (z.B. ambulante OPs) unterliegen keiner Fallzahlbegrenzung </a:t>
            </a:r>
          </a:p>
          <a:p>
            <a:pPr eaLnBrk="1" fontAlgn="auto" hangingPunct="1">
              <a:spcBef>
                <a:spcPts val="0"/>
              </a:spcBef>
              <a:spcAft>
                <a:spcPts val="0"/>
              </a:spcAft>
              <a:buClr>
                <a:srgbClr val="000066"/>
              </a:buClr>
              <a:buSzPct val="45000"/>
              <a:defRPr/>
            </a:pPr>
            <a:r>
              <a:rPr lang="de-DE" dirty="0">
                <a:solidFill>
                  <a:schemeClr val="tx1"/>
                </a:solidFill>
                <a:latin typeface="DIN Condensed"/>
                <a:cs typeface="DIN Condensed Bold"/>
              </a:rPr>
              <a:t>  </a:t>
            </a:r>
            <a:endParaRPr lang="de-DE"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3</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294523642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el 3"/>
          <p:cNvSpPr txBox="1">
            <a:spLocks/>
          </p:cNvSpPr>
          <p:nvPr/>
        </p:nvSpPr>
        <p:spPr bwMode="auto">
          <a:xfrm>
            <a:off x="638175" y="830263"/>
            <a:ext cx="82931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a:r>
              <a:rPr lang="de-DE" sz="2800" b="1">
                <a:solidFill>
                  <a:schemeClr val="bg2"/>
                </a:solidFill>
                <a:latin typeface="DIN Condensed" charset="0"/>
                <a:sym typeface="Arial Narrow" charset="0"/>
              </a:rPr>
              <a:t>Hospitalisierungen wegen Rückenschmerz  </a:t>
            </a:r>
          </a:p>
        </p:txBody>
      </p:sp>
      <p:graphicFrame>
        <p:nvGraphicFramePr>
          <p:cNvPr id="6" name="Diagramm 5"/>
          <p:cNvGraphicFramePr>
            <a:graphicFrameLocks/>
          </p:cNvGraphicFramePr>
          <p:nvPr/>
        </p:nvGraphicFramePr>
        <p:xfrm>
          <a:off x="3561002" y="2220330"/>
          <a:ext cx="1874520" cy="405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m 1"/>
          <p:cNvGraphicFramePr>
            <a:graphicFrameLocks/>
          </p:cNvGraphicFramePr>
          <p:nvPr>
            <p:extLst>
              <p:ext uri="{D42A27DB-BD31-4B8C-83A1-F6EECF244321}">
                <p14:modId xmlns:p14="http://schemas.microsoft.com/office/powerpoint/2010/main" val="357782555"/>
              </p:ext>
            </p:extLst>
          </p:nvPr>
        </p:nvGraphicFramePr>
        <p:xfrm>
          <a:off x="4854575" y="1625600"/>
          <a:ext cx="3890963"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2769943347"/>
              </p:ext>
            </p:extLst>
          </p:nvPr>
        </p:nvGraphicFramePr>
        <p:xfrm>
          <a:off x="404813" y="2080768"/>
          <a:ext cx="3857625" cy="3395662"/>
        </p:xfrm>
        <a:graphic>
          <a:graphicData uri="http://schemas.openxmlformats.org/drawingml/2006/chart">
            <c:chart xmlns:c="http://schemas.openxmlformats.org/drawingml/2006/chart" xmlns:r="http://schemas.openxmlformats.org/officeDocument/2006/relationships" r:id="rId4"/>
          </a:graphicData>
        </a:graphic>
      </p:graphicFrame>
      <p:sp>
        <p:nvSpPr>
          <p:cNvPr id="3" name="Foliennummernplatzhalter 2"/>
          <p:cNvSpPr>
            <a:spLocks noGrp="1"/>
          </p:cNvSpPr>
          <p:nvPr>
            <p:ph type="sldNum" sz="quarter" idx="11"/>
          </p:nvPr>
        </p:nvSpPr>
        <p:spPr/>
        <p:txBody>
          <a:bodyPr/>
          <a:lstStyle/>
          <a:p>
            <a:pPr>
              <a:defRPr/>
            </a:pPr>
            <a:fld id="{E68A62DA-1292-504C-927B-7BE82B7B7940}" type="slidenum">
              <a:rPr lang="de-DE"/>
              <a:pPr>
                <a:defRPr/>
              </a:pPr>
              <a:t>30</a:t>
            </a:fld>
            <a:endParaRPr lang="de-DE"/>
          </a:p>
        </p:txBody>
      </p:sp>
      <p:sp>
        <p:nvSpPr>
          <p:cNvPr id="8" name="Fußzeilenplatzhalter 7"/>
          <p:cNvSpPr>
            <a:spLocks noGrp="1"/>
          </p:cNvSpPr>
          <p:nvPr>
            <p:ph type="ftr" sz="quarter" idx="10"/>
          </p:nvPr>
        </p:nvSpPr>
        <p:spPr/>
        <p:txBody>
          <a:bodyPr/>
          <a:lstStyle/>
          <a:p>
            <a:pPr>
              <a:defRPr/>
            </a:pPr>
            <a:r>
              <a:rPr lang="de-DE"/>
              <a:t>Burkhard Lembeck</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title"/>
          </p:nvPr>
        </p:nvSpPr>
        <p:spPr>
          <a:xfrm>
            <a:off x="457200" y="588963"/>
            <a:ext cx="8229600" cy="766762"/>
          </a:xfrm>
        </p:spPr>
        <p:txBody>
          <a:bodyPr/>
          <a:lstStyle/>
          <a:p>
            <a:pPr eaLnBrk="1" hangingPunct="1"/>
            <a:r>
              <a:rPr lang="de-DE">
                <a:solidFill>
                  <a:schemeClr val="bg2"/>
                </a:solidFill>
                <a:latin typeface="DIN Condensed" charset="0"/>
              </a:rPr>
              <a:t>Medikamente: NSAR</a:t>
            </a:r>
          </a:p>
        </p:txBody>
      </p:sp>
      <p:sp>
        <p:nvSpPr>
          <p:cNvPr id="48130" name="Inhaltsplatzhalter 2"/>
          <p:cNvSpPr>
            <a:spLocks noGrp="1"/>
          </p:cNvSpPr>
          <p:nvPr>
            <p:ph idx="1"/>
          </p:nvPr>
        </p:nvSpPr>
        <p:spPr>
          <a:xfrm>
            <a:off x="457200" y="1801813"/>
            <a:ext cx="6473825" cy="3035300"/>
          </a:xfrm>
        </p:spPr>
        <p:txBody>
          <a:bodyPr/>
          <a:lstStyle/>
          <a:p>
            <a:pPr eaLnBrk="1" hangingPunct="1"/>
            <a:endParaRPr lang="de-DE">
              <a:latin typeface="DIN Condensed" charset="0"/>
            </a:endParaRPr>
          </a:p>
          <a:p>
            <a:pPr eaLnBrk="1" hangingPunct="1"/>
            <a:endParaRPr lang="de-DE">
              <a:latin typeface="DIN Condensed" charset="0"/>
            </a:endParaRPr>
          </a:p>
        </p:txBody>
      </p:sp>
      <p:sp>
        <p:nvSpPr>
          <p:cNvPr id="48131"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48132" name="Objekt 5"/>
          <p:cNvGraphicFramePr>
            <a:graphicFrameLocks noChangeAspect="1"/>
          </p:cNvGraphicFramePr>
          <p:nvPr/>
        </p:nvGraphicFramePr>
        <p:xfrm>
          <a:off x="1192213" y="1738313"/>
          <a:ext cx="4786312" cy="1968500"/>
        </p:xfrm>
        <a:graphic>
          <a:graphicData uri="http://schemas.openxmlformats.org/presentationml/2006/ole">
            <mc:AlternateContent xmlns:mc="http://schemas.openxmlformats.org/markup-compatibility/2006">
              <mc:Choice xmlns:v="urn:schemas-microsoft-com:vml" Requires="v">
                <p:oleObj spid="_x0000_s48215" name="Diagramm" r:id="rId3" imgW="5638800" imgH="2352675" progId="Excel.Chart.8">
                  <p:embed/>
                </p:oleObj>
              </mc:Choice>
              <mc:Fallback>
                <p:oleObj name="Diagramm" r:id="rId3" imgW="5638800" imgH="2352675" progId="Excel.Chart.8">
                  <p:embed/>
                  <p:pic>
                    <p:nvPicPr>
                      <p:cNvPr id="0" name="Objek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2213" y="1738313"/>
                        <a:ext cx="4786312" cy="1968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48133" name="Objekt 7"/>
          <p:cNvGraphicFramePr>
            <a:graphicFrameLocks noChangeAspect="1"/>
          </p:cNvGraphicFramePr>
          <p:nvPr/>
        </p:nvGraphicFramePr>
        <p:xfrm>
          <a:off x="1328738" y="4303713"/>
          <a:ext cx="5205412" cy="2139950"/>
        </p:xfrm>
        <a:graphic>
          <a:graphicData uri="http://schemas.openxmlformats.org/presentationml/2006/ole">
            <mc:AlternateContent xmlns:mc="http://schemas.openxmlformats.org/markup-compatibility/2006">
              <mc:Choice xmlns:v="urn:schemas-microsoft-com:vml" Requires="v">
                <p:oleObj spid="_x0000_s48216" name="Diagramm" r:id="rId5" imgW="5651500" imgH="2362200" progId="Excel.Chart.8">
                  <p:embed/>
                </p:oleObj>
              </mc:Choice>
              <mc:Fallback>
                <p:oleObj name="Diagramm" r:id="rId5" imgW="5651500" imgH="2362200" progId="Excel.Chart.8">
                  <p:embed/>
                  <p:pic>
                    <p:nvPicPr>
                      <p:cNvPr id="0" name="Objek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8738" y="4303713"/>
                        <a:ext cx="5205412" cy="2139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48134" name="Rechteck 8"/>
          <p:cNvSpPr>
            <a:spLocks noChangeArrowheads="1"/>
          </p:cNvSpPr>
          <p:nvPr/>
        </p:nvSpPr>
        <p:spPr bwMode="auto">
          <a:xfrm>
            <a:off x="914400" y="3851275"/>
            <a:ext cx="798988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1400">
                <a:latin typeface="DIN Condensed" charset="0"/>
              </a:rPr>
              <a:t>Abb. 3:	NSAR-Verbrauch (&gt; 50 DDD) pro beh. Patienten mit </a:t>
            </a:r>
            <a:r>
              <a:rPr lang="de-DE" sz="1400" u="sng">
                <a:latin typeface="DIN Condensed" charset="0"/>
              </a:rPr>
              <a:t>spezifischen</a:t>
            </a:r>
            <a:r>
              <a:rPr lang="de-DE" sz="1400">
                <a:latin typeface="DIN Condensed" charset="0"/>
              </a:rPr>
              <a:t> Rückenschmerzen</a:t>
            </a:r>
          </a:p>
        </p:txBody>
      </p:sp>
      <p:sp>
        <p:nvSpPr>
          <p:cNvPr id="48135" name="Rechteck 9"/>
          <p:cNvSpPr>
            <a:spLocks noChangeArrowheads="1"/>
          </p:cNvSpPr>
          <p:nvPr/>
        </p:nvSpPr>
        <p:spPr bwMode="auto">
          <a:xfrm>
            <a:off x="1192213" y="1339850"/>
            <a:ext cx="7167562"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1400">
                <a:latin typeface="DIN Condensed" charset="0"/>
              </a:rPr>
              <a:t>Abb. 2:	NSAR-Verbrauch (&gt; 50 DDD) pro beh. Patienten mit </a:t>
            </a:r>
            <a:r>
              <a:rPr lang="de-DE" sz="1400" u="sng">
                <a:latin typeface="DIN Condensed" charset="0"/>
              </a:rPr>
              <a:t>nichtspezifischen</a:t>
            </a:r>
            <a:r>
              <a:rPr lang="de-DE" sz="1400">
                <a:latin typeface="DIN Condensed" charset="0"/>
              </a:rPr>
              <a:t> Rückenschmerzen</a:t>
            </a:r>
          </a:p>
        </p:txBody>
      </p:sp>
      <p:sp>
        <p:nvSpPr>
          <p:cNvPr id="11" name="Foliennummernplatzhalter 10"/>
          <p:cNvSpPr>
            <a:spLocks noGrp="1"/>
          </p:cNvSpPr>
          <p:nvPr>
            <p:ph type="sldNum" sz="quarter" idx="11"/>
          </p:nvPr>
        </p:nvSpPr>
        <p:spPr/>
        <p:txBody>
          <a:bodyPr/>
          <a:lstStyle/>
          <a:p>
            <a:pPr>
              <a:defRPr/>
            </a:pPr>
            <a:fld id="{96D5675B-2664-6743-8AE5-73C8A8A54ED2}" type="slidenum">
              <a:rPr lang="de-DE"/>
              <a:pPr>
                <a:defRPr/>
              </a:pPr>
              <a:t>31</a:t>
            </a:fld>
            <a:endParaRPr lang="de-DE"/>
          </a:p>
        </p:txBody>
      </p:sp>
      <p:sp>
        <p:nvSpPr>
          <p:cNvPr id="12" name="Fußzeilenplatzhalter 11"/>
          <p:cNvSpPr>
            <a:spLocks noGrp="1"/>
          </p:cNvSpPr>
          <p:nvPr>
            <p:ph type="ftr" sz="quarter" idx="10"/>
          </p:nvPr>
        </p:nvSpPr>
        <p:spPr/>
        <p:txBody>
          <a:bodyPr/>
          <a:lstStyle/>
          <a:p>
            <a:pPr>
              <a:defRPr/>
            </a:pPr>
            <a:r>
              <a:rPr lang="de-DE"/>
              <a:t>Burkhard Lembeck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1"/>
          <p:cNvSpPr>
            <a:spLocks noGrp="1"/>
          </p:cNvSpPr>
          <p:nvPr>
            <p:ph type="title"/>
          </p:nvPr>
        </p:nvSpPr>
        <p:spPr>
          <a:xfrm>
            <a:off x="425450" y="893763"/>
            <a:ext cx="8229600" cy="766762"/>
          </a:xfrm>
        </p:spPr>
        <p:txBody>
          <a:bodyPr/>
          <a:lstStyle/>
          <a:p>
            <a:pPr eaLnBrk="1" hangingPunct="1"/>
            <a:r>
              <a:rPr lang="de-DE">
                <a:solidFill>
                  <a:schemeClr val="bg2"/>
                </a:solidFill>
                <a:latin typeface="DIN Condensed" charset="0"/>
              </a:rPr>
              <a:t>Medikamente: Opioide</a:t>
            </a:r>
          </a:p>
        </p:txBody>
      </p:sp>
      <p:sp>
        <p:nvSpPr>
          <p:cNvPr id="49154" name="Inhaltsplatzhalter 2"/>
          <p:cNvSpPr>
            <a:spLocks noGrp="1"/>
          </p:cNvSpPr>
          <p:nvPr>
            <p:ph idx="1"/>
          </p:nvPr>
        </p:nvSpPr>
        <p:spPr>
          <a:xfrm>
            <a:off x="457200" y="1801813"/>
            <a:ext cx="6473825" cy="3035300"/>
          </a:xfrm>
        </p:spPr>
        <p:txBody>
          <a:bodyPr/>
          <a:lstStyle/>
          <a:p>
            <a:pPr eaLnBrk="1" hangingPunct="1"/>
            <a:endParaRPr lang="de-DE">
              <a:latin typeface="DIN Condensed" charset="0"/>
            </a:endParaRPr>
          </a:p>
          <a:p>
            <a:pPr eaLnBrk="1" hangingPunct="1"/>
            <a:endParaRPr lang="de-DE">
              <a:latin typeface="DIN Condensed" charset="0"/>
            </a:endParaRPr>
          </a:p>
        </p:txBody>
      </p:sp>
      <p:sp>
        <p:nvSpPr>
          <p:cNvPr id="49155"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endParaRPr lang="de-DE"/>
          </a:p>
        </p:txBody>
      </p:sp>
      <p:pic>
        <p:nvPicPr>
          <p:cNvPr id="491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711450"/>
            <a:ext cx="6229350" cy="257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7" name="Rechteck 8"/>
          <p:cNvSpPr>
            <a:spLocks noChangeArrowheads="1"/>
          </p:cNvSpPr>
          <p:nvPr/>
        </p:nvSpPr>
        <p:spPr bwMode="auto">
          <a:xfrm>
            <a:off x="1395413" y="2103438"/>
            <a:ext cx="6291262"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1400">
                <a:latin typeface="DIN Condensed" charset="0"/>
              </a:rPr>
              <a:t>Abb. 5:	Rückenschmerzpatienten mit transdermalen Opioiden</a:t>
            </a:r>
          </a:p>
        </p:txBody>
      </p:sp>
      <p:sp>
        <p:nvSpPr>
          <p:cNvPr id="10" name="Foliennummernplatzhalter 9"/>
          <p:cNvSpPr>
            <a:spLocks noGrp="1"/>
          </p:cNvSpPr>
          <p:nvPr>
            <p:ph type="sldNum" sz="quarter" idx="11"/>
          </p:nvPr>
        </p:nvSpPr>
        <p:spPr/>
        <p:txBody>
          <a:bodyPr/>
          <a:lstStyle/>
          <a:p>
            <a:pPr>
              <a:defRPr/>
            </a:pPr>
            <a:fld id="{005816FC-0F2A-C447-9B76-9458045C21C6}" type="slidenum">
              <a:rPr lang="de-DE"/>
              <a:pPr>
                <a:defRPr/>
              </a:pPr>
              <a:t>32</a:t>
            </a:fld>
            <a:endParaRPr lang="de-DE"/>
          </a:p>
        </p:txBody>
      </p:sp>
      <p:sp>
        <p:nvSpPr>
          <p:cNvPr id="11" name="Fußzeilenplatzhalter 10"/>
          <p:cNvSpPr>
            <a:spLocks noGrp="1"/>
          </p:cNvSpPr>
          <p:nvPr>
            <p:ph type="ftr" sz="quarter" idx="10"/>
          </p:nvPr>
        </p:nvSpPr>
        <p:spPr/>
        <p:txBody>
          <a:bodyPr/>
          <a:lstStyle/>
          <a:p>
            <a:pPr>
              <a:defRPr/>
            </a:pPr>
            <a:r>
              <a:rPr lang="de-DE"/>
              <a:t>Burkhard Lembeck</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el 3"/>
          <p:cNvSpPr txBox="1">
            <a:spLocks/>
          </p:cNvSpPr>
          <p:nvPr/>
        </p:nvSpPr>
        <p:spPr bwMode="auto">
          <a:xfrm>
            <a:off x="638175" y="830263"/>
            <a:ext cx="82931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defTabSz="914400"/>
            <a:r>
              <a:rPr lang="de-DE" sz="2800" b="1">
                <a:solidFill>
                  <a:schemeClr val="bg2"/>
                </a:solidFill>
                <a:latin typeface="Arial Narrow" charset="0"/>
                <a:sym typeface="Arial Narrow" charset="0"/>
              </a:rPr>
              <a:t>AU Tage bei Rückenschmerz  </a:t>
            </a:r>
          </a:p>
        </p:txBody>
      </p:sp>
      <p:graphicFrame>
        <p:nvGraphicFramePr>
          <p:cNvPr id="6" name="Diagramm 5"/>
          <p:cNvGraphicFramePr>
            <a:graphicFrameLocks/>
          </p:cNvGraphicFramePr>
          <p:nvPr/>
        </p:nvGraphicFramePr>
        <p:xfrm>
          <a:off x="3561002" y="2220330"/>
          <a:ext cx="1874520" cy="40595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m 1"/>
          <p:cNvGraphicFramePr>
            <a:graphicFrameLocks/>
          </p:cNvGraphicFramePr>
          <p:nvPr>
            <p:extLst>
              <p:ext uri="{D42A27DB-BD31-4B8C-83A1-F6EECF244321}">
                <p14:modId xmlns:p14="http://schemas.microsoft.com/office/powerpoint/2010/main" val="1575689316"/>
              </p:ext>
            </p:extLst>
          </p:nvPr>
        </p:nvGraphicFramePr>
        <p:xfrm>
          <a:off x="4854575" y="1625600"/>
          <a:ext cx="3476625" cy="39957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p:cNvGraphicFramePr>
            <a:graphicFrameLocks/>
          </p:cNvGraphicFramePr>
          <p:nvPr>
            <p:extLst>
              <p:ext uri="{D42A27DB-BD31-4B8C-83A1-F6EECF244321}">
                <p14:modId xmlns:p14="http://schemas.microsoft.com/office/powerpoint/2010/main" val="875705658"/>
              </p:ext>
            </p:extLst>
          </p:nvPr>
        </p:nvGraphicFramePr>
        <p:xfrm>
          <a:off x="404813" y="1795463"/>
          <a:ext cx="3857625" cy="3395662"/>
        </p:xfrm>
        <a:graphic>
          <a:graphicData uri="http://schemas.openxmlformats.org/drawingml/2006/chart">
            <c:chart xmlns:c="http://schemas.openxmlformats.org/drawingml/2006/chart" xmlns:r="http://schemas.openxmlformats.org/officeDocument/2006/relationships" r:id="rId4"/>
          </a:graphicData>
        </a:graphic>
      </p:graphicFrame>
      <p:sp>
        <p:nvSpPr>
          <p:cNvPr id="3" name="Foliennummernplatzhalter 2"/>
          <p:cNvSpPr>
            <a:spLocks noGrp="1"/>
          </p:cNvSpPr>
          <p:nvPr>
            <p:ph type="sldNum" sz="quarter" idx="11"/>
          </p:nvPr>
        </p:nvSpPr>
        <p:spPr/>
        <p:txBody>
          <a:bodyPr/>
          <a:lstStyle/>
          <a:p>
            <a:pPr>
              <a:defRPr/>
            </a:pPr>
            <a:fld id="{D1A242A5-C65E-1649-AE7E-757AFCA34B62}" type="slidenum">
              <a:rPr lang="de-DE"/>
              <a:pPr>
                <a:defRPr/>
              </a:pPr>
              <a:t>33</a:t>
            </a:fld>
            <a:endParaRPr lang="de-DE"/>
          </a:p>
        </p:txBody>
      </p:sp>
      <p:sp>
        <p:nvSpPr>
          <p:cNvPr id="8" name="Fußzeilenplatzhalter 7"/>
          <p:cNvSpPr>
            <a:spLocks noGrp="1"/>
          </p:cNvSpPr>
          <p:nvPr>
            <p:ph type="ftr" sz="quarter" idx="10"/>
          </p:nvPr>
        </p:nvSpPr>
        <p:spPr/>
        <p:txBody>
          <a:bodyPr/>
          <a:lstStyle/>
          <a:p>
            <a:pPr>
              <a:defRPr/>
            </a:pPr>
            <a:r>
              <a:rPr lang="de-DE"/>
              <a:t>Burkhard Lembeck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8263"/>
            <a:ext cx="8229600" cy="766762"/>
          </a:xfrm>
        </p:spPr>
        <p:txBody>
          <a:bodyPr rtlCol="0">
            <a:normAutofit fontScale="90000"/>
          </a:bodyPr>
          <a:lstStyle/>
          <a:p>
            <a:pPr eaLnBrk="1" fontAlgn="auto" hangingPunct="1">
              <a:spcAft>
                <a:spcPts val="0"/>
              </a:spcAft>
              <a:defRPr/>
            </a:pPr>
            <a:r>
              <a:rPr lang="de-DE" dirty="0">
                <a:solidFill>
                  <a:schemeClr val="bg2"/>
                </a:solidFill>
                <a:ea typeface="+mj-ea"/>
                <a:cs typeface="+mj-cs"/>
              </a:rPr>
              <a:t>Ergebnisse FAV Orthopädie:</a:t>
            </a:r>
            <a:br>
              <a:rPr lang="de-DE" dirty="0">
                <a:solidFill>
                  <a:schemeClr val="bg2"/>
                </a:solidFill>
                <a:ea typeface="+mj-ea"/>
                <a:cs typeface="+mj-cs"/>
              </a:rPr>
            </a:br>
            <a:r>
              <a:rPr lang="de-DE" dirty="0">
                <a:solidFill>
                  <a:schemeClr val="bg2"/>
                </a:solidFill>
                <a:ea typeface="+mj-ea"/>
                <a:cs typeface="+mj-cs"/>
              </a:rPr>
              <a:t>Rückenschmerz</a:t>
            </a:r>
            <a:br>
              <a:rPr lang="de-DE" dirty="0">
                <a:ea typeface="+mj-ea"/>
                <a:cs typeface="+mj-cs"/>
              </a:rPr>
            </a:br>
            <a:endParaRPr lang="de-DE" dirty="0">
              <a:ea typeface="+mj-ea"/>
              <a:cs typeface="+mj-cs"/>
            </a:endParaRPr>
          </a:p>
        </p:txBody>
      </p:sp>
      <p:sp>
        <p:nvSpPr>
          <p:cNvPr id="3" name="Inhaltsplatzhalter 2"/>
          <p:cNvSpPr>
            <a:spLocks noGrp="1"/>
          </p:cNvSpPr>
          <p:nvPr>
            <p:ph idx="1"/>
          </p:nvPr>
        </p:nvSpPr>
        <p:spPr>
          <a:xfrm>
            <a:off x="457200" y="2143125"/>
            <a:ext cx="8229600" cy="4525963"/>
          </a:xfrm>
        </p:spPr>
        <p:txBody>
          <a:bodyPr rtlCol="0">
            <a:normAutofit/>
          </a:bodyPr>
          <a:lstStyle/>
          <a:p>
            <a:pPr marL="0" indent="0" eaLnBrk="1" fontAlgn="auto" hangingPunct="1">
              <a:spcAft>
                <a:spcPts val="0"/>
              </a:spcAft>
              <a:buFont typeface="Arial"/>
              <a:buNone/>
              <a:defRPr/>
            </a:pPr>
            <a:r>
              <a:rPr lang="de-DE" sz="2000" dirty="0">
                <a:ea typeface="+mn-ea"/>
                <a:cs typeface="+mn-cs"/>
              </a:rPr>
              <a:t>Gegenüber RV und RVO:</a:t>
            </a:r>
          </a:p>
          <a:p>
            <a:pPr marL="514350" indent="-514350" eaLnBrk="1" fontAlgn="auto" hangingPunct="1">
              <a:spcAft>
                <a:spcPts val="0"/>
              </a:spcAft>
              <a:buFont typeface="+mj-lt"/>
              <a:buAutoNum type="arabicPeriod"/>
              <a:defRPr/>
            </a:pPr>
            <a:r>
              <a:rPr lang="de-DE" sz="2000" dirty="0">
                <a:ea typeface="+mn-ea"/>
                <a:cs typeface="+mn-cs"/>
              </a:rPr>
              <a:t>Signifikant (-80%) weniger unkoordinierte Überweisungen </a:t>
            </a:r>
          </a:p>
          <a:p>
            <a:pPr marL="514350" indent="-514350" eaLnBrk="1" fontAlgn="auto" hangingPunct="1">
              <a:spcAft>
                <a:spcPts val="0"/>
              </a:spcAft>
              <a:buFont typeface="+mj-lt"/>
              <a:buAutoNum type="arabicPeriod"/>
              <a:defRPr/>
            </a:pPr>
            <a:r>
              <a:rPr lang="de-DE" sz="2000" dirty="0">
                <a:ea typeface="+mn-ea"/>
                <a:cs typeface="+mn-cs"/>
              </a:rPr>
              <a:t>Signifikant weniger Operationen</a:t>
            </a:r>
          </a:p>
          <a:p>
            <a:pPr marL="514350" indent="-514350" eaLnBrk="1" fontAlgn="auto" hangingPunct="1">
              <a:spcAft>
                <a:spcPts val="0"/>
              </a:spcAft>
              <a:buFont typeface="Arial"/>
              <a:buAutoNum type="arabicPeriod" startAt="3"/>
              <a:defRPr/>
            </a:pPr>
            <a:r>
              <a:rPr lang="de-DE" sz="2000" dirty="0">
                <a:ea typeface="+mn-ea"/>
                <a:cs typeface="+mn-cs"/>
              </a:rPr>
              <a:t>Signifikant weniger Analgetika</a:t>
            </a:r>
          </a:p>
          <a:p>
            <a:pPr marL="514350" indent="-514350" eaLnBrk="1" fontAlgn="auto" hangingPunct="1">
              <a:spcAft>
                <a:spcPts val="0"/>
              </a:spcAft>
              <a:buFont typeface="Arial"/>
              <a:buAutoNum type="arabicPeriod" startAt="3"/>
              <a:defRPr/>
            </a:pPr>
            <a:r>
              <a:rPr lang="de-DE" sz="2000" dirty="0">
                <a:ea typeface="+mn-ea"/>
                <a:cs typeface="+mn-cs"/>
              </a:rPr>
              <a:t>Signifikant weniger Krankenhauseinweisungen</a:t>
            </a:r>
          </a:p>
          <a:p>
            <a:pPr marL="514350" indent="-514350" eaLnBrk="1" fontAlgn="auto" hangingPunct="1">
              <a:spcAft>
                <a:spcPts val="0"/>
              </a:spcAft>
              <a:buFont typeface="Arial"/>
              <a:buAutoNum type="arabicPeriod" startAt="3"/>
              <a:defRPr/>
            </a:pPr>
            <a:r>
              <a:rPr lang="de-DE" sz="2000" dirty="0">
                <a:ea typeface="+mn-ea"/>
                <a:cs typeface="+mn-cs"/>
              </a:rPr>
              <a:t>Signifikant weniger AU-Tage</a:t>
            </a:r>
            <a:endParaRPr lang="de-DE" dirty="0">
              <a:ea typeface="+mn-ea"/>
              <a:cs typeface="+mn-cs"/>
            </a:endParaRPr>
          </a:p>
        </p:txBody>
      </p:sp>
      <p:sp>
        <p:nvSpPr>
          <p:cNvPr id="4" name="Foliennummernplatzhalter 3"/>
          <p:cNvSpPr>
            <a:spLocks noGrp="1"/>
          </p:cNvSpPr>
          <p:nvPr>
            <p:ph type="sldNum" sz="quarter" idx="11"/>
          </p:nvPr>
        </p:nvSpPr>
        <p:spPr/>
        <p:txBody>
          <a:bodyPr/>
          <a:lstStyle/>
          <a:p>
            <a:pPr>
              <a:defRPr/>
            </a:pPr>
            <a:fld id="{231D3588-94AA-CD4E-B4C3-6DF8312A12D7}" type="slidenum">
              <a:rPr lang="de-DE"/>
              <a:pPr>
                <a:defRPr/>
              </a:pPr>
              <a:t>34</a:t>
            </a:fld>
            <a:endParaRPr lang="de-DE"/>
          </a:p>
        </p:txBody>
      </p:sp>
      <p:sp>
        <p:nvSpPr>
          <p:cNvPr id="7" name="Fußzeilenplatzhalter 6"/>
          <p:cNvSpPr>
            <a:spLocks noGrp="1"/>
          </p:cNvSpPr>
          <p:nvPr>
            <p:ph type="ftr" sz="quarter" idx="10"/>
          </p:nvPr>
        </p:nvSpPr>
        <p:spPr/>
        <p:txBody>
          <a:bodyPr/>
          <a:lstStyle/>
          <a:p>
            <a:pPr>
              <a:defRPr/>
            </a:pPr>
            <a:r>
              <a:rPr lang="de-DE"/>
              <a:t>Burkhard Lembeck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8263"/>
            <a:ext cx="8229600" cy="766762"/>
          </a:xfrm>
        </p:spPr>
        <p:txBody>
          <a:bodyPr rtlCol="0">
            <a:normAutofit fontScale="90000"/>
          </a:bodyPr>
          <a:lstStyle/>
          <a:p>
            <a:pPr eaLnBrk="1" fontAlgn="auto" hangingPunct="1">
              <a:spcAft>
                <a:spcPts val="0"/>
              </a:spcAft>
              <a:defRPr/>
            </a:pPr>
            <a:r>
              <a:rPr lang="de-DE" dirty="0">
                <a:solidFill>
                  <a:schemeClr val="bg2"/>
                </a:solidFill>
                <a:ea typeface="+mj-ea"/>
                <a:cs typeface="+mj-cs"/>
              </a:rPr>
              <a:t>Ergebnisse FAV Orthopädie:</a:t>
            </a:r>
            <a:br>
              <a:rPr lang="de-DE" dirty="0">
                <a:solidFill>
                  <a:schemeClr val="bg2"/>
                </a:solidFill>
                <a:ea typeface="+mj-ea"/>
                <a:cs typeface="+mj-cs"/>
              </a:rPr>
            </a:br>
            <a:r>
              <a:rPr lang="de-DE" dirty="0">
                <a:solidFill>
                  <a:schemeClr val="bg2"/>
                </a:solidFill>
                <a:ea typeface="+mj-ea"/>
                <a:cs typeface="+mj-cs"/>
              </a:rPr>
              <a:t>Servicequalität</a:t>
            </a:r>
            <a:br>
              <a:rPr lang="de-DE" dirty="0">
                <a:ea typeface="+mj-ea"/>
                <a:cs typeface="+mj-cs"/>
              </a:rPr>
            </a:br>
            <a:endParaRPr lang="de-DE" dirty="0">
              <a:ea typeface="+mj-ea"/>
              <a:cs typeface="+mj-cs"/>
            </a:endParaRPr>
          </a:p>
        </p:txBody>
      </p:sp>
      <p:sp>
        <p:nvSpPr>
          <p:cNvPr id="3" name="Inhaltsplatzhalter 2"/>
          <p:cNvSpPr>
            <a:spLocks noGrp="1"/>
          </p:cNvSpPr>
          <p:nvPr>
            <p:ph idx="1"/>
          </p:nvPr>
        </p:nvSpPr>
        <p:spPr>
          <a:xfrm>
            <a:off x="457200" y="2143125"/>
            <a:ext cx="8229600" cy="4525963"/>
          </a:xfrm>
        </p:spPr>
        <p:txBody>
          <a:bodyPr rtlCol="0">
            <a:normAutofit/>
          </a:bodyPr>
          <a:lstStyle/>
          <a:p>
            <a:pPr marL="0" indent="0" eaLnBrk="1" fontAlgn="auto" hangingPunct="1">
              <a:spcAft>
                <a:spcPts val="0"/>
              </a:spcAft>
              <a:buFont typeface="Arial"/>
              <a:buNone/>
              <a:defRPr/>
            </a:pPr>
            <a:r>
              <a:rPr lang="de-DE" sz="2000" dirty="0">
                <a:ea typeface="+mn-ea"/>
                <a:cs typeface="+mn-cs"/>
              </a:rPr>
              <a:t>Gegenüber Regelversorgung:</a:t>
            </a:r>
          </a:p>
          <a:p>
            <a:pPr marL="514350" indent="-514350" eaLnBrk="1" fontAlgn="auto" hangingPunct="1">
              <a:spcAft>
                <a:spcPts val="0"/>
              </a:spcAft>
              <a:buFont typeface="+mj-lt"/>
              <a:buAutoNum type="arabicPeriod"/>
              <a:defRPr/>
            </a:pPr>
            <a:r>
              <a:rPr lang="de-DE" sz="2000" dirty="0">
                <a:ea typeface="+mn-ea"/>
                <a:cs typeface="+mn-cs"/>
              </a:rPr>
              <a:t>Terminvergabe für die gesetzlich Versicherten der AOK innerhalb von 14 Tagen; für Fachärzte und Psychotherapeuten (keine Terminservicestellen notwendig) </a:t>
            </a:r>
          </a:p>
          <a:p>
            <a:pPr marL="514350" indent="-514350" eaLnBrk="1" fontAlgn="auto" hangingPunct="1">
              <a:spcAft>
                <a:spcPts val="0"/>
              </a:spcAft>
              <a:buFont typeface="+mj-lt"/>
              <a:buAutoNum type="arabicPeriod"/>
              <a:defRPr/>
            </a:pPr>
            <a:r>
              <a:rPr lang="de-DE" sz="2000" dirty="0">
                <a:ea typeface="+mn-ea"/>
                <a:cs typeface="+mn-cs"/>
              </a:rPr>
              <a:t>Die Patienten sind von den Zuzahlungen bei Medikamenten befreit (Wichtig, da viele chronisch Kranke teilnehmen) </a:t>
            </a:r>
          </a:p>
          <a:p>
            <a:pPr marL="514350" indent="-514350" eaLnBrk="1" fontAlgn="auto" hangingPunct="1">
              <a:spcAft>
                <a:spcPts val="0"/>
              </a:spcAft>
              <a:buFont typeface="Arial"/>
              <a:buAutoNum type="arabicPeriod" startAt="3"/>
              <a:defRPr/>
            </a:pPr>
            <a:r>
              <a:rPr lang="de-DE" sz="2000" dirty="0">
                <a:ea typeface="+mn-ea"/>
                <a:cs typeface="+mn-cs"/>
              </a:rPr>
              <a:t>Die Patienten erhalten ein verbessertes Bewegungsangebot</a:t>
            </a:r>
          </a:p>
          <a:p>
            <a:pPr marL="0" indent="0" eaLnBrk="1" fontAlgn="auto" hangingPunct="1">
              <a:spcAft>
                <a:spcPts val="0"/>
              </a:spcAft>
              <a:buFont typeface="Arial"/>
              <a:buNone/>
              <a:defRPr/>
            </a:pPr>
            <a:endParaRPr lang="de-DE" sz="2800" dirty="0">
              <a:ea typeface="+mn-ea"/>
              <a:cs typeface="+mn-cs"/>
            </a:endParaRPr>
          </a:p>
          <a:p>
            <a:pPr marL="514350" indent="-514350" eaLnBrk="1" fontAlgn="auto" hangingPunct="1">
              <a:spcAft>
                <a:spcPts val="0"/>
              </a:spcAft>
              <a:buFont typeface="Arial"/>
              <a:buAutoNum type="arabicPeriod" startAt="3"/>
              <a:defRPr/>
            </a:pPr>
            <a:endParaRPr lang="de-DE" sz="2800" dirty="0">
              <a:ea typeface="+mn-ea"/>
              <a:cs typeface="+mn-cs"/>
            </a:endParaRPr>
          </a:p>
          <a:p>
            <a:pPr marL="514350" indent="-514350" eaLnBrk="1" fontAlgn="auto" hangingPunct="1">
              <a:spcAft>
                <a:spcPts val="0"/>
              </a:spcAft>
              <a:buFont typeface="Arial"/>
              <a:buAutoNum type="arabicPeriod" startAt="3"/>
              <a:defRPr/>
            </a:pPr>
            <a:endParaRPr lang="de-DE" sz="2800" dirty="0">
              <a:ea typeface="+mn-ea"/>
              <a:cs typeface="+mn-cs"/>
            </a:endParaRPr>
          </a:p>
          <a:p>
            <a:pPr marL="0" indent="0" eaLnBrk="1" fontAlgn="auto" hangingPunct="1">
              <a:spcAft>
                <a:spcPts val="0"/>
              </a:spcAft>
              <a:buFont typeface="Arial"/>
              <a:buNone/>
              <a:defRPr/>
            </a:pPr>
            <a:endParaRPr lang="de-DE" dirty="0">
              <a:ea typeface="+mn-ea"/>
              <a:cs typeface="+mn-cs"/>
            </a:endParaRPr>
          </a:p>
          <a:p>
            <a:pPr eaLnBrk="1" fontAlgn="auto" hangingPunct="1">
              <a:spcAft>
                <a:spcPts val="0"/>
              </a:spcAft>
              <a:buFont typeface="Arial"/>
              <a:buChar char="•"/>
              <a:defRPr/>
            </a:pPr>
            <a:endParaRPr lang="de-DE" dirty="0">
              <a:ea typeface="+mn-ea"/>
              <a:cs typeface="+mn-cs"/>
            </a:endParaRPr>
          </a:p>
        </p:txBody>
      </p:sp>
      <p:sp>
        <p:nvSpPr>
          <p:cNvPr id="4" name="Foliennummernplatzhalter 3"/>
          <p:cNvSpPr>
            <a:spLocks noGrp="1"/>
          </p:cNvSpPr>
          <p:nvPr>
            <p:ph type="sldNum" sz="quarter" idx="11"/>
          </p:nvPr>
        </p:nvSpPr>
        <p:spPr/>
        <p:txBody>
          <a:bodyPr/>
          <a:lstStyle/>
          <a:p>
            <a:pPr>
              <a:defRPr/>
            </a:pPr>
            <a:fld id="{231D3588-94AA-CD4E-B4C3-6DF8312A12D7}" type="slidenum">
              <a:rPr lang="de-DE"/>
              <a:pPr>
                <a:defRPr/>
              </a:pPr>
              <a:t>35</a:t>
            </a:fld>
            <a:endParaRPr lang="de-DE"/>
          </a:p>
        </p:txBody>
      </p:sp>
      <p:sp>
        <p:nvSpPr>
          <p:cNvPr id="7" name="Fußzeilenplatzhalter 6"/>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6063098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338263"/>
            <a:ext cx="8229600" cy="766762"/>
          </a:xfrm>
        </p:spPr>
        <p:txBody>
          <a:bodyPr rtlCol="0">
            <a:normAutofit fontScale="90000"/>
          </a:bodyPr>
          <a:lstStyle/>
          <a:p>
            <a:pPr eaLnBrk="1" fontAlgn="auto" hangingPunct="1">
              <a:spcAft>
                <a:spcPts val="0"/>
              </a:spcAft>
              <a:defRPr/>
            </a:pPr>
            <a:r>
              <a:rPr lang="de-DE" dirty="0">
                <a:solidFill>
                  <a:schemeClr val="bg2"/>
                </a:solidFill>
                <a:ea typeface="+mj-ea"/>
                <a:cs typeface="+mj-cs"/>
              </a:rPr>
              <a:t>Ergebnisse FAV Orthopädie:</a:t>
            </a:r>
            <a:br>
              <a:rPr lang="de-DE" dirty="0">
                <a:solidFill>
                  <a:schemeClr val="bg2"/>
                </a:solidFill>
                <a:ea typeface="+mj-ea"/>
                <a:cs typeface="+mj-cs"/>
              </a:rPr>
            </a:br>
            <a:r>
              <a:rPr lang="de-DE" dirty="0">
                <a:solidFill>
                  <a:schemeClr val="bg2"/>
                </a:solidFill>
                <a:ea typeface="+mj-ea"/>
                <a:cs typeface="+mj-cs"/>
              </a:rPr>
              <a:t>Ökonomie</a:t>
            </a:r>
            <a:br>
              <a:rPr lang="de-DE" dirty="0">
                <a:ea typeface="+mj-ea"/>
                <a:cs typeface="+mj-cs"/>
              </a:rPr>
            </a:br>
            <a:endParaRPr lang="de-DE" dirty="0">
              <a:ea typeface="+mj-ea"/>
              <a:cs typeface="+mj-cs"/>
            </a:endParaRPr>
          </a:p>
        </p:txBody>
      </p:sp>
      <p:sp>
        <p:nvSpPr>
          <p:cNvPr id="3" name="Inhaltsplatzhalter 2"/>
          <p:cNvSpPr>
            <a:spLocks noGrp="1"/>
          </p:cNvSpPr>
          <p:nvPr>
            <p:ph idx="1"/>
          </p:nvPr>
        </p:nvSpPr>
        <p:spPr>
          <a:xfrm>
            <a:off x="457200" y="2143126"/>
            <a:ext cx="8229600" cy="3313194"/>
          </a:xfrm>
        </p:spPr>
        <p:txBody>
          <a:bodyPr rtlCol="0">
            <a:normAutofit/>
          </a:bodyPr>
          <a:lstStyle/>
          <a:p>
            <a:pPr marL="0" indent="0" eaLnBrk="1" fontAlgn="auto" hangingPunct="1">
              <a:spcAft>
                <a:spcPts val="0"/>
              </a:spcAft>
              <a:buFont typeface="Arial"/>
              <a:buNone/>
              <a:defRPr/>
            </a:pPr>
            <a:endParaRPr lang="de-DE" sz="2000" dirty="0">
              <a:ea typeface="+mn-ea"/>
              <a:cs typeface="+mn-cs"/>
            </a:endParaRPr>
          </a:p>
          <a:p>
            <a:pPr marL="514350" indent="-514350" eaLnBrk="1" fontAlgn="auto" hangingPunct="1">
              <a:spcAft>
                <a:spcPts val="0"/>
              </a:spcAft>
              <a:buFont typeface="+mj-lt"/>
              <a:buAutoNum type="arabicPeriod"/>
              <a:defRPr/>
            </a:pPr>
            <a:r>
              <a:rPr lang="de-DE" sz="2000" dirty="0">
                <a:ea typeface="+mn-ea"/>
                <a:cs typeface="+mn-cs"/>
              </a:rPr>
              <a:t>Die AOK BW geht für das Jahr 2017 von jährlich ca. 50 Mio. Euro Einsparungen durch die strukturiertere Versorgung in der HZV aus. (siehe Pressemitteilung 10 Jahre HZV)</a:t>
            </a:r>
          </a:p>
          <a:p>
            <a:pPr marL="514350" indent="-514350" eaLnBrk="1" fontAlgn="auto" hangingPunct="1">
              <a:spcAft>
                <a:spcPts val="0"/>
              </a:spcAft>
              <a:buFont typeface="+mj-lt"/>
              <a:buAutoNum type="arabicPeriod"/>
              <a:defRPr/>
            </a:pPr>
            <a:r>
              <a:rPr lang="de-DE" sz="2000" dirty="0">
                <a:ea typeface="+mn-ea"/>
                <a:cs typeface="+mn-cs"/>
              </a:rPr>
              <a:t>Einsparungen ergeben sich vor allen Dingen durch weniger Krankenhauseinweisungen (dabei hat BW insgesamt schon ein niedriges Niveau bei den Krankenhausbetten)</a:t>
            </a:r>
          </a:p>
          <a:p>
            <a:pPr marL="514350" indent="-514350" eaLnBrk="1" fontAlgn="auto" hangingPunct="1">
              <a:spcAft>
                <a:spcPts val="0"/>
              </a:spcAft>
              <a:buFont typeface="+mj-lt"/>
              <a:buAutoNum type="arabicPeriod"/>
              <a:defRPr/>
            </a:pPr>
            <a:r>
              <a:rPr lang="de-DE" sz="2000" dirty="0">
                <a:ea typeface="+mn-ea"/>
                <a:cs typeface="+mn-cs"/>
              </a:rPr>
              <a:t>Die AOK BW ist 2018 um 144.000 Versicherte gewachsen</a:t>
            </a:r>
          </a:p>
          <a:p>
            <a:pPr marL="0" indent="0" eaLnBrk="1" fontAlgn="auto" hangingPunct="1">
              <a:spcAft>
                <a:spcPts val="0"/>
              </a:spcAft>
              <a:buFont typeface="Arial"/>
              <a:buNone/>
              <a:defRPr/>
            </a:pPr>
            <a:endParaRPr lang="de-DE" sz="2800" dirty="0">
              <a:ea typeface="+mn-ea"/>
              <a:cs typeface="+mn-cs"/>
            </a:endParaRPr>
          </a:p>
          <a:p>
            <a:pPr marL="514350" indent="-514350" eaLnBrk="1" fontAlgn="auto" hangingPunct="1">
              <a:spcAft>
                <a:spcPts val="0"/>
              </a:spcAft>
              <a:buFont typeface="Arial"/>
              <a:buAutoNum type="arabicPeriod" startAt="3"/>
              <a:defRPr/>
            </a:pPr>
            <a:endParaRPr lang="de-DE" sz="2800" dirty="0">
              <a:ea typeface="+mn-ea"/>
              <a:cs typeface="+mn-cs"/>
            </a:endParaRPr>
          </a:p>
          <a:p>
            <a:pPr marL="514350" indent="-514350" eaLnBrk="1" fontAlgn="auto" hangingPunct="1">
              <a:spcAft>
                <a:spcPts val="0"/>
              </a:spcAft>
              <a:buFont typeface="Arial"/>
              <a:buAutoNum type="arabicPeriod" startAt="3"/>
              <a:defRPr/>
            </a:pPr>
            <a:endParaRPr lang="de-DE" sz="2800" dirty="0">
              <a:ea typeface="+mn-ea"/>
              <a:cs typeface="+mn-cs"/>
            </a:endParaRPr>
          </a:p>
          <a:p>
            <a:pPr marL="0" indent="0" eaLnBrk="1" fontAlgn="auto" hangingPunct="1">
              <a:spcAft>
                <a:spcPts val="0"/>
              </a:spcAft>
              <a:buFont typeface="Arial"/>
              <a:buNone/>
              <a:defRPr/>
            </a:pPr>
            <a:endParaRPr lang="de-DE" dirty="0">
              <a:ea typeface="+mn-ea"/>
              <a:cs typeface="+mn-cs"/>
            </a:endParaRPr>
          </a:p>
          <a:p>
            <a:pPr eaLnBrk="1" fontAlgn="auto" hangingPunct="1">
              <a:spcAft>
                <a:spcPts val="0"/>
              </a:spcAft>
              <a:buFont typeface="Arial"/>
              <a:buChar char="•"/>
              <a:defRPr/>
            </a:pPr>
            <a:endParaRPr lang="de-DE" dirty="0">
              <a:ea typeface="+mn-ea"/>
              <a:cs typeface="+mn-cs"/>
            </a:endParaRPr>
          </a:p>
        </p:txBody>
      </p:sp>
      <p:sp>
        <p:nvSpPr>
          <p:cNvPr id="4" name="Foliennummernplatzhalter 3"/>
          <p:cNvSpPr>
            <a:spLocks noGrp="1"/>
          </p:cNvSpPr>
          <p:nvPr>
            <p:ph type="sldNum" sz="quarter" idx="11"/>
          </p:nvPr>
        </p:nvSpPr>
        <p:spPr/>
        <p:txBody>
          <a:bodyPr/>
          <a:lstStyle/>
          <a:p>
            <a:pPr>
              <a:defRPr/>
            </a:pPr>
            <a:fld id="{231D3588-94AA-CD4E-B4C3-6DF8312A12D7}" type="slidenum">
              <a:rPr lang="de-DE"/>
              <a:pPr>
                <a:defRPr/>
              </a:pPr>
              <a:t>36</a:t>
            </a:fld>
            <a:endParaRPr lang="de-DE"/>
          </a:p>
        </p:txBody>
      </p:sp>
      <p:sp>
        <p:nvSpPr>
          <p:cNvPr id="7" name="Fußzeilenplatzhalter 6"/>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2410668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1152525"/>
            <a:ext cx="7416800"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Zitat Lembeck </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974725" y="1862138"/>
            <a:ext cx="7416800" cy="41571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Clr>
                <a:srgbClr val="000066"/>
              </a:buClr>
              <a:buSzPct val="45000"/>
              <a:defRPr/>
            </a:pPr>
            <a:r>
              <a:rPr lang="de-DE" sz="2400" dirty="0">
                <a:solidFill>
                  <a:schemeClr val="tx1"/>
                </a:solidFill>
                <a:latin typeface="DIN Condensed Bold"/>
                <a:cs typeface="DIN Condensed Bold"/>
              </a:rPr>
              <a:t>„Der Focus des Vertrages liegt nicht auf Einsparungen. Es geht um ein Mehr an Qualität in der ambulanten Versorgung, d.h. ein Mehr an Zeit für den Patienten, ein Mehr an Beratung. </a:t>
            </a:r>
          </a:p>
          <a:p>
            <a:pPr eaLnBrk="1" fontAlgn="auto" hangingPunct="1">
              <a:spcBef>
                <a:spcPts val="0"/>
              </a:spcBef>
              <a:spcAft>
                <a:spcPts val="0"/>
              </a:spcAft>
              <a:buClr>
                <a:srgbClr val="000066"/>
              </a:buClr>
              <a:buSzPct val="45000"/>
              <a:defRPr/>
            </a:pPr>
            <a:r>
              <a:rPr lang="de-DE" sz="2400" dirty="0">
                <a:solidFill>
                  <a:schemeClr val="tx1"/>
                </a:solidFill>
                <a:latin typeface="DIN Condensed Bold"/>
                <a:cs typeface="DIN Condensed Bold"/>
              </a:rPr>
              <a:t>Wir sehen jetzt, dass daraus ein Weniger an Krankenhausaufenthalten, ein Weniger an Operationen resultiert. Die beteiligten Kassen sagen sogar, dass sie in der Gesamtsumme dafür weniger ausgeben.“</a:t>
            </a:r>
          </a:p>
          <a:p>
            <a:pPr eaLnBrk="1" fontAlgn="auto" hangingPunct="1">
              <a:spcBef>
                <a:spcPts val="0"/>
              </a:spcBef>
              <a:spcAft>
                <a:spcPts val="0"/>
              </a:spcAft>
              <a:buClr>
                <a:srgbClr val="000066"/>
              </a:buClr>
              <a:buSzPct val="45000"/>
              <a:defRPr/>
            </a:pP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Wingdings" charset="0"/>
              <a:buNone/>
              <a:defRPr/>
            </a:pP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Symbol" charset="0"/>
              <a:buNone/>
              <a:defRPr/>
            </a:pPr>
            <a:endParaRPr lang="de-DE" sz="2400"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37</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346171764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835006"/>
            <a:ext cx="7416800" cy="13256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Stationäres Honorarsystem </a:t>
            </a:r>
          </a:p>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Deutschland </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863600" y="2151423"/>
            <a:ext cx="7105910" cy="452649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a:cs typeface="DIN Condensed Bold"/>
              </a:rPr>
              <a:t>Krankenhäuser sollen die laufenden Einnahmen über ein Fallpauschal-System (DRGs) finanzieren</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a:cs typeface="DIN Condensed Bold"/>
              </a:rPr>
              <a:t>Langfristige Investitionen sollen über die Länder finanziert werden, hier gibt es eine Unterfinanzierung</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400" dirty="0">
                <a:solidFill>
                  <a:schemeClr val="tx1"/>
                </a:solidFill>
                <a:latin typeface="DIN Condensed"/>
                <a:cs typeface="DIN Condensed Bold"/>
              </a:rPr>
              <a:t>Im Bereich Orthopädie steigen die Zahlen bei </a:t>
            </a:r>
            <a:r>
              <a:rPr lang="de-DE" sz="2400" dirty="0" err="1">
                <a:solidFill>
                  <a:schemeClr val="tx1"/>
                </a:solidFill>
                <a:latin typeface="DIN Condensed"/>
                <a:cs typeface="DIN Condensed Bold"/>
              </a:rPr>
              <a:t>Endoprothetik</a:t>
            </a:r>
            <a:r>
              <a:rPr lang="de-DE" sz="2400" dirty="0">
                <a:solidFill>
                  <a:schemeClr val="tx1"/>
                </a:solidFill>
                <a:latin typeface="DIN Condensed"/>
                <a:cs typeface="DIN Condensed Bold"/>
              </a:rPr>
              <a:t> und Wirbelsäulenoperationen</a:t>
            </a: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a:p>
            <a:pPr eaLnBrk="1" fontAlgn="auto" hangingPunct="1">
              <a:spcBef>
                <a:spcPts val="0"/>
              </a:spcBef>
              <a:spcAft>
                <a:spcPts val="0"/>
              </a:spcAft>
              <a:buClr>
                <a:srgbClr val="000066"/>
              </a:buClr>
              <a:buSzPct val="45000"/>
              <a:buFont typeface="Wingdings" charset="0"/>
              <a:buChar char=""/>
              <a:defRPr/>
            </a:pPr>
            <a:endParaRPr lang="de-DE" sz="2400" dirty="0">
              <a:solidFill>
                <a:schemeClr val="tx1"/>
              </a:solidFill>
              <a:latin typeface="DIN Condense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4</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2684878971"/>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Bil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9950" y="1136650"/>
            <a:ext cx="6821488" cy="4808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0" name="Titel 5"/>
          <p:cNvSpPr>
            <a:spLocks noGrp="1"/>
          </p:cNvSpPr>
          <p:nvPr>
            <p:ph type="title"/>
          </p:nvPr>
        </p:nvSpPr>
        <p:spPr/>
        <p:txBody>
          <a:bodyPr/>
          <a:lstStyle/>
          <a:p>
            <a:r>
              <a:rPr lang="de-DE" dirty="0">
                <a:solidFill>
                  <a:schemeClr val="bg2"/>
                </a:solidFill>
                <a:latin typeface="DIN Condensed" charset="0"/>
              </a:rPr>
              <a:t>GKV-Ausgaben</a:t>
            </a:r>
          </a:p>
        </p:txBody>
      </p:sp>
      <p:sp>
        <p:nvSpPr>
          <p:cNvPr id="12291" name="Inhaltsplatzhalter 6"/>
          <p:cNvSpPr>
            <a:spLocks noGrp="1"/>
          </p:cNvSpPr>
          <p:nvPr>
            <p:ph idx="1"/>
          </p:nvPr>
        </p:nvSpPr>
        <p:spPr/>
        <p:txBody>
          <a:bodyPr/>
          <a:lstStyle/>
          <a:p>
            <a:pPr marL="0" indent="0">
              <a:buNone/>
            </a:pPr>
            <a:endParaRPr lang="de-DE" dirty="0">
              <a:latin typeface="DIN Condensed" charset="0"/>
            </a:endParaRPr>
          </a:p>
        </p:txBody>
      </p:sp>
      <p:sp>
        <p:nvSpPr>
          <p:cNvPr id="2" name="Foliennummernplatzhalter 1"/>
          <p:cNvSpPr>
            <a:spLocks noGrp="1"/>
          </p:cNvSpPr>
          <p:nvPr>
            <p:ph type="sldNum" sz="quarter" idx="11"/>
          </p:nvPr>
        </p:nvSpPr>
        <p:spPr/>
        <p:txBody>
          <a:bodyPr/>
          <a:lstStyle/>
          <a:p>
            <a:pPr>
              <a:defRPr/>
            </a:pPr>
            <a:fld id="{F2C9A233-5088-E049-87F3-C784996ECBB7}" type="slidenum">
              <a:rPr lang="de-DE"/>
              <a:pPr>
                <a:defRPr/>
              </a:pPr>
              <a:t>5</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347203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3923"/>
            <a:ext cx="8229600" cy="766762"/>
          </a:xfrm>
        </p:spPr>
        <p:txBody>
          <a:bodyPr rtlCol="0">
            <a:normAutofit fontScale="90000"/>
          </a:bodyPr>
          <a:lstStyle/>
          <a:p>
            <a:pPr fontAlgn="auto">
              <a:spcAft>
                <a:spcPts val="0"/>
              </a:spcAft>
              <a:defRPr/>
            </a:pPr>
            <a:r>
              <a:rPr lang="de-DE" dirty="0">
                <a:solidFill>
                  <a:schemeClr val="bg2"/>
                </a:solidFill>
                <a:ea typeface="+mj-ea"/>
                <a:cs typeface="+mj-cs"/>
              </a:rPr>
              <a:t>Ausgaben  </a:t>
            </a:r>
            <a:br>
              <a:rPr lang="de-DE" dirty="0">
                <a:solidFill>
                  <a:schemeClr val="bg2"/>
                </a:solidFill>
                <a:ea typeface="+mj-ea"/>
                <a:cs typeface="+mj-cs"/>
              </a:rPr>
            </a:br>
            <a:r>
              <a:rPr lang="de-DE" dirty="0">
                <a:solidFill>
                  <a:schemeClr val="bg2"/>
                </a:solidFill>
                <a:ea typeface="+mj-ea"/>
                <a:cs typeface="+mj-cs"/>
              </a:rPr>
              <a:t>Orthopädie + Unfallchirurgie</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111986182"/>
              </p:ext>
            </p:extLst>
          </p:nvPr>
        </p:nvGraphicFramePr>
        <p:xfrm>
          <a:off x="914400" y="1938528"/>
          <a:ext cx="6965950" cy="3343566"/>
        </p:xfrm>
        <a:graphic>
          <a:graphicData uri="http://schemas.openxmlformats.org/drawingml/2006/table">
            <a:tbl>
              <a:tblPr firstRow="1" bandRow="1">
                <a:tableStyleId>{5C22544A-7EE6-4342-B048-85BDC9FD1C3A}</a:tableStyleId>
              </a:tblPr>
              <a:tblGrid>
                <a:gridCol w="1473200">
                  <a:extLst>
                    <a:ext uri="{9D8B030D-6E8A-4147-A177-3AD203B41FA5}">
                      <a16:colId xmlns:a16="http://schemas.microsoft.com/office/drawing/2014/main" val="20000"/>
                    </a:ext>
                  </a:extLst>
                </a:gridCol>
                <a:gridCol w="1686560">
                  <a:extLst>
                    <a:ext uri="{9D8B030D-6E8A-4147-A177-3AD203B41FA5}">
                      <a16:colId xmlns:a16="http://schemas.microsoft.com/office/drawing/2014/main" val="20001"/>
                    </a:ext>
                  </a:extLst>
                </a:gridCol>
                <a:gridCol w="1998063">
                  <a:extLst>
                    <a:ext uri="{9D8B030D-6E8A-4147-A177-3AD203B41FA5}">
                      <a16:colId xmlns:a16="http://schemas.microsoft.com/office/drawing/2014/main" val="20002"/>
                    </a:ext>
                  </a:extLst>
                </a:gridCol>
                <a:gridCol w="1808127">
                  <a:extLst>
                    <a:ext uri="{9D8B030D-6E8A-4147-A177-3AD203B41FA5}">
                      <a16:colId xmlns:a16="http://schemas.microsoft.com/office/drawing/2014/main" val="20003"/>
                    </a:ext>
                  </a:extLst>
                </a:gridCol>
              </a:tblGrid>
              <a:tr h="408636">
                <a:tc>
                  <a:txBody>
                    <a:bodyPr/>
                    <a:lstStyle/>
                    <a:p>
                      <a:pPr algn="ctr">
                        <a:lnSpc>
                          <a:spcPts val="1400"/>
                        </a:lnSpc>
                        <a:spcAft>
                          <a:spcPts val="0"/>
                        </a:spcAft>
                      </a:pPr>
                      <a:r>
                        <a:rPr lang="de-DE" sz="1600" b="1" dirty="0">
                          <a:effectLst/>
                          <a:latin typeface="DIN Condensed"/>
                          <a:ea typeface="游ゴシック Light"/>
                          <a:cs typeface="Tahoma"/>
                        </a:rPr>
                        <a:t> </a:t>
                      </a:r>
                      <a:endParaRPr lang="de-DE" sz="1600" dirty="0">
                        <a:effectLst/>
                        <a:latin typeface="DIN Condensed"/>
                        <a:ea typeface="Times New Roman"/>
                        <a:cs typeface="Tahoma"/>
                      </a:endParaRPr>
                    </a:p>
                  </a:txBody>
                  <a:tcPr marL="68593" marR="68593" marT="0" marB="0"/>
                </a:tc>
                <a:tc>
                  <a:txBody>
                    <a:bodyPr/>
                    <a:lstStyle/>
                    <a:p>
                      <a:pPr algn="ctr">
                        <a:lnSpc>
                          <a:spcPts val="1400"/>
                        </a:lnSpc>
                        <a:spcAft>
                          <a:spcPts val="0"/>
                        </a:spcAft>
                      </a:pPr>
                      <a:endParaRPr lang="de-DE" sz="1600" b="1" dirty="0">
                        <a:effectLst/>
                        <a:latin typeface="DIN Condensed"/>
                        <a:ea typeface="游ゴシック Light"/>
                        <a:cs typeface="Tahoma"/>
                      </a:endParaRPr>
                    </a:p>
                    <a:p>
                      <a:pPr algn="ctr">
                        <a:lnSpc>
                          <a:spcPts val="1400"/>
                        </a:lnSpc>
                        <a:spcAft>
                          <a:spcPts val="0"/>
                        </a:spcAft>
                      </a:pPr>
                      <a:r>
                        <a:rPr lang="de-DE" sz="1600" b="1" dirty="0">
                          <a:effectLst/>
                          <a:latin typeface="DIN Condensed"/>
                          <a:ea typeface="游ゴシック Light"/>
                          <a:cs typeface="Tahoma"/>
                        </a:rPr>
                        <a:t>N = </a:t>
                      </a:r>
                      <a:endParaRPr lang="de-DE" sz="1600" dirty="0">
                        <a:effectLst/>
                        <a:latin typeface="DIN Condensed"/>
                        <a:ea typeface="Times New Roman"/>
                        <a:cs typeface="Tahoma"/>
                      </a:endParaRPr>
                    </a:p>
                  </a:txBody>
                  <a:tcPr marL="68593" marR="68593" marT="0" marB="0"/>
                </a:tc>
                <a:tc>
                  <a:txBody>
                    <a:bodyPr/>
                    <a:lstStyle/>
                    <a:p>
                      <a:pPr algn="ctr">
                        <a:lnSpc>
                          <a:spcPts val="1400"/>
                        </a:lnSpc>
                        <a:spcAft>
                          <a:spcPts val="0"/>
                        </a:spcAft>
                      </a:pPr>
                      <a:endParaRPr lang="de-DE" sz="1600" b="1" dirty="0">
                        <a:effectLst/>
                        <a:latin typeface="DIN Condensed"/>
                        <a:ea typeface="游ゴシック Light"/>
                        <a:cs typeface="Times New Roman"/>
                      </a:endParaRPr>
                    </a:p>
                    <a:p>
                      <a:pPr algn="ctr">
                        <a:lnSpc>
                          <a:spcPts val="1400"/>
                        </a:lnSpc>
                        <a:spcAft>
                          <a:spcPts val="0"/>
                        </a:spcAft>
                      </a:pPr>
                      <a:r>
                        <a:rPr lang="de-DE" sz="1600" b="1" dirty="0">
                          <a:effectLst/>
                          <a:latin typeface="DIN Condensed"/>
                          <a:ea typeface="游ゴシック Light"/>
                          <a:cs typeface="Times New Roman"/>
                        </a:rPr>
                        <a:t>Gesamtumsatz</a:t>
                      </a:r>
                      <a:endParaRPr lang="de-DE" sz="1600" dirty="0">
                        <a:effectLst/>
                        <a:latin typeface="DIN Condensed"/>
                        <a:ea typeface="Times New Roman"/>
                        <a:cs typeface="Tahoma"/>
                      </a:endParaRPr>
                    </a:p>
                  </a:txBody>
                  <a:tcPr marL="68593" marR="68593" marT="0" marB="0"/>
                </a:tc>
                <a:tc>
                  <a:txBody>
                    <a:bodyPr/>
                    <a:lstStyle/>
                    <a:p>
                      <a:pPr algn="r">
                        <a:lnSpc>
                          <a:spcPts val="1400"/>
                        </a:lnSpc>
                        <a:spcAft>
                          <a:spcPts val="0"/>
                        </a:spcAft>
                      </a:pPr>
                      <a:endParaRPr lang="de-DE" sz="1600" b="1" dirty="0">
                        <a:solidFill>
                          <a:schemeClr val="bg1"/>
                        </a:solidFill>
                        <a:effectLst/>
                        <a:latin typeface="DIN Condensed"/>
                        <a:ea typeface="游ゴシック Light"/>
                        <a:cs typeface="Tahoma"/>
                      </a:endParaRPr>
                    </a:p>
                    <a:p>
                      <a:pPr algn="r">
                        <a:lnSpc>
                          <a:spcPts val="1400"/>
                        </a:lnSpc>
                        <a:spcAft>
                          <a:spcPts val="0"/>
                        </a:spcAft>
                      </a:pPr>
                      <a:r>
                        <a:rPr lang="de-DE" sz="1600" b="1" dirty="0">
                          <a:solidFill>
                            <a:schemeClr val="bg1"/>
                          </a:solidFill>
                          <a:effectLst/>
                          <a:latin typeface="DIN Condensed"/>
                          <a:ea typeface="游ゴシック Light"/>
                          <a:cs typeface="Tahoma"/>
                        </a:rPr>
                        <a:t>O + U</a:t>
                      </a:r>
                      <a:endParaRPr lang="de-DE" sz="1600" b="1" dirty="0">
                        <a:solidFill>
                          <a:schemeClr val="bg1"/>
                        </a:solidFill>
                        <a:effectLst/>
                        <a:latin typeface="DIN Condensed"/>
                        <a:ea typeface="Times New Roman"/>
                        <a:cs typeface="Tahoma"/>
                      </a:endParaRPr>
                    </a:p>
                  </a:txBody>
                  <a:tcPr marL="68593" marR="68593" marT="0" marB="0"/>
                </a:tc>
                <a:extLst>
                  <a:ext uri="{0D108BD9-81ED-4DB2-BD59-A6C34878D82A}">
                    <a16:rowId xmlns:a16="http://schemas.microsoft.com/office/drawing/2014/main" val="10000"/>
                  </a:ext>
                </a:extLst>
              </a:tr>
              <a:tr h="456996">
                <a:tc>
                  <a:txBody>
                    <a:bodyPr/>
                    <a:lstStyle/>
                    <a:p>
                      <a:pPr algn="just">
                        <a:lnSpc>
                          <a:spcPts val="1400"/>
                        </a:lnSpc>
                        <a:spcAft>
                          <a:spcPts val="0"/>
                        </a:spcAft>
                      </a:pPr>
                      <a:r>
                        <a:rPr lang="de-DE" sz="1600" b="1" dirty="0">
                          <a:effectLst/>
                          <a:latin typeface="DIN Condensed"/>
                          <a:ea typeface="游ゴシック Light"/>
                          <a:cs typeface="Tahoma"/>
                        </a:rPr>
                        <a:t>Hausärzte</a:t>
                      </a: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r>
                        <a:rPr lang="de-DE" sz="1600" dirty="0">
                          <a:effectLst/>
                          <a:latin typeface="DIN Condensed"/>
                          <a:ea typeface="Times New Roman"/>
                          <a:cs typeface="Tahoma"/>
                        </a:rPr>
                        <a:t>54.000 </a:t>
                      </a:r>
                    </a:p>
                    <a:p>
                      <a:pPr algn="just">
                        <a:lnSpc>
                          <a:spcPts val="1400"/>
                        </a:lnSpc>
                        <a:spcAft>
                          <a:spcPts val="0"/>
                        </a:spcAft>
                      </a:pPr>
                      <a:r>
                        <a:rPr lang="de-DE" sz="1600" dirty="0">
                          <a:effectLst/>
                          <a:latin typeface="DIN Condensed"/>
                          <a:ea typeface="Times New Roman"/>
                          <a:cs typeface="Tahoma"/>
                        </a:rPr>
                        <a:t>( 40.000 Praxen )</a:t>
                      </a:r>
                    </a:p>
                  </a:txBody>
                  <a:tcPr marL="68593" marR="68593" marT="0" marB="0" anchor="ctr"/>
                </a:tc>
                <a:tc>
                  <a:txBody>
                    <a:bodyPr/>
                    <a:lstStyle/>
                    <a:p>
                      <a:pPr algn="r">
                        <a:lnSpc>
                          <a:spcPts val="1400"/>
                        </a:lnSpc>
                        <a:spcAft>
                          <a:spcPts val="0"/>
                        </a:spcAft>
                      </a:pPr>
                      <a:r>
                        <a:rPr lang="de-DE" sz="1600" dirty="0">
                          <a:effectLst/>
                          <a:latin typeface="DIN Condensed"/>
                          <a:ea typeface="Times New Roman"/>
                          <a:cs typeface="Tahoma"/>
                        </a:rPr>
                        <a:t>11,2 Mia. € </a:t>
                      </a:r>
                    </a:p>
                    <a:p>
                      <a:pPr algn="r">
                        <a:lnSpc>
                          <a:spcPts val="1400"/>
                        </a:lnSpc>
                        <a:spcAft>
                          <a:spcPts val="0"/>
                        </a:spcAft>
                      </a:pPr>
                      <a:r>
                        <a:rPr lang="de-DE" sz="1600" dirty="0">
                          <a:effectLst/>
                          <a:latin typeface="DIN Condensed"/>
                          <a:ea typeface="Times New Roman"/>
                          <a:cs typeface="Tahoma"/>
                        </a:rPr>
                        <a:t>(208 T x N)</a:t>
                      </a:r>
                    </a:p>
                  </a:txBody>
                  <a:tcPr marL="68593" marR="68593" marT="0" marB="0" anchor="ctr"/>
                </a:tc>
                <a:tc>
                  <a:txBody>
                    <a:bodyPr/>
                    <a:lstStyle/>
                    <a:p>
                      <a:pPr algn="r">
                        <a:lnSpc>
                          <a:spcPts val="1400"/>
                        </a:lnSpc>
                        <a:spcAft>
                          <a:spcPts val="0"/>
                        </a:spcAft>
                      </a:pPr>
                      <a:r>
                        <a:rPr lang="de-DE" sz="1600" b="1" dirty="0">
                          <a:solidFill>
                            <a:schemeClr val="tx1"/>
                          </a:solidFill>
                          <a:effectLst/>
                          <a:latin typeface="DIN Condensed"/>
                          <a:ea typeface="Times New Roman"/>
                          <a:cs typeface="Tahoma"/>
                        </a:rPr>
                        <a:t>3,4 Mia. € </a:t>
                      </a:r>
                    </a:p>
                    <a:p>
                      <a:pPr algn="r">
                        <a:lnSpc>
                          <a:spcPts val="1400"/>
                        </a:lnSpc>
                        <a:spcAft>
                          <a:spcPts val="0"/>
                        </a:spcAft>
                      </a:pPr>
                      <a:r>
                        <a:rPr lang="de-DE" sz="1600" b="1" dirty="0">
                          <a:solidFill>
                            <a:schemeClr val="tx1"/>
                          </a:solidFill>
                          <a:effectLst/>
                          <a:latin typeface="DIN Condensed"/>
                          <a:ea typeface="Times New Roman"/>
                          <a:cs typeface="Tahoma"/>
                        </a:rPr>
                        <a:t>(1)</a:t>
                      </a:r>
                    </a:p>
                  </a:txBody>
                  <a:tcPr marL="68593" marR="68593" marT="0" marB="0" anchor="ctr"/>
                </a:tc>
                <a:extLst>
                  <a:ext uri="{0D108BD9-81ED-4DB2-BD59-A6C34878D82A}">
                    <a16:rowId xmlns:a16="http://schemas.microsoft.com/office/drawing/2014/main" val="10001"/>
                  </a:ext>
                </a:extLst>
              </a:tr>
              <a:tr h="370726">
                <a:tc>
                  <a:txBody>
                    <a:bodyPr/>
                    <a:lstStyle/>
                    <a:p>
                      <a:pPr algn="just">
                        <a:lnSpc>
                          <a:spcPts val="1400"/>
                        </a:lnSpc>
                        <a:spcAft>
                          <a:spcPts val="0"/>
                        </a:spcAft>
                      </a:pPr>
                      <a:r>
                        <a:rPr lang="de-DE" sz="1600" b="1" dirty="0" err="1">
                          <a:effectLst/>
                          <a:latin typeface="DIN Condensed"/>
                          <a:ea typeface="游ゴシック Light"/>
                          <a:cs typeface="Tahoma"/>
                        </a:rPr>
                        <a:t>Orthop</a:t>
                      </a:r>
                      <a:r>
                        <a:rPr lang="de-DE" sz="1600" b="1" dirty="0">
                          <a:effectLst/>
                          <a:latin typeface="DIN Condensed"/>
                          <a:ea typeface="游ゴシック Light"/>
                          <a:cs typeface="Tahoma"/>
                        </a:rPr>
                        <a:t>. Vertragsärzte</a:t>
                      </a: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r>
                        <a:rPr lang="de-DE" sz="1600" dirty="0">
                          <a:effectLst/>
                          <a:latin typeface="DIN Condensed"/>
                          <a:ea typeface="Times New Roman"/>
                          <a:cs typeface="Tahoma"/>
                        </a:rPr>
                        <a:t>6300</a:t>
                      </a:r>
                    </a:p>
                  </a:txBody>
                  <a:tcPr marL="68593" marR="68593" marT="0" marB="0" anchor="ctr"/>
                </a:tc>
                <a:tc>
                  <a:txBody>
                    <a:bodyPr/>
                    <a:lstStyle/>
                    <a:p>
                      <a:pPr algn="r">
                        <a:lnSpc>
                          <a:spcPts val="1400"/>
                        </a:lnSpc>
                        <a:spcAft>
                          <a:spcPts val="0"/>
                        </a:spcAft>
                      </a:pPr>
                      <a:r>
                        <a:rPr lang="de-DE" sz="1600" dirty="0">
                          <a:effectLst/>
                          <a:latin typeface="DIN Condensed"/>
                          <a:ea typeface="Times New Roman"/>
                          <a:cs typeface="Tahoma"/>
                        </a:rPr>
                        <a:t>1,5 Mia. €</a:t>
                      </a:r>
                    </a:p>
                    <a:p>
                      <a:pPr algn="r">
                        <a:lnSpc>
                          <a:spcPts val="1400"/>
                        </a:lnSpc>
                        <a:spcAft>
                          <a:spcPts val="0"/>
                        </a:spcAft>
                      </a:pPr>
                      <a:r>
                        <a:rPr lang="de-DE" sz="1600" dirty="0">
                          <a:effectLst/>
                          <a:latin typeface="DIN Condensed"/>
                          <a:ea typeface="Times New Roman"/>
                          <a:cs typeface="Tahoma"/>
                        </a:rPr>
                        <a:t>(240T x N)</a:t>
                      </a:r>
                    </a:p>
                  </a:txBody>
                  <a:tcPr marL="68593" marR="68593" marT="0" marB="0" anchor="ctr"/>
                </a:tc>
                <a:tc>
                  <a:txBody>
                    <a:bodyPr/>
                    <a:lstStyle/>
                    <a:p>
                      <a:pPr algn="r">
                        <a:lnSpc>
                          <a:spcPts val="1400"/>
                        </a:lnSpc>
                        <a:spcAft>
                          <a:spcPts val="0"/>
                        </a:spcAft>
                      </a:pPr>
                      <a:r>
                        <a:rPr lang="de-DE" sz="1600" b="1" dirty="0">
                          <a:solidFill>
                            <a:schemeClr val="tx1"/>
                          </a:solidFill>
                          <a:effectLst/>
                          <a:latin typeface="DIN Condensed"/>
                          <a:ea typeface="Times New Roman"/>
                          <a:cs typeface="Tahoma"/>
                        </a:rPr>
                        <a:t>1,5 Mia. €</a:t>
                      </a:r>
                    </a:p>
                  </a:txBody>
                  <a:tcPr marL="68593" marR="68593" marT="0" marB="0" anchor="ctr"/>
                </a:tc>
                <a:extLst>
                  <a:ext uri="{0D108BD9-81ED-4DB2-BD59-A6C34878D82A}">
                    <a16:rowId xmlns:a16="http://schemas.microsoft.com/office/drawing/2014/main" val="10002"/>
                  </a:ext>
                </a:extLst>
              </a:tr>
              <a:tr h="370726">
                <a:tc>
                  <a:txBody>
                    <a:bodyPr/>
                    <a:lstStyle/>
                    <a:p>
                      <a:pPr algn="just">
                        <a:lnSpc>
                          <a:spcPts val="1400"/>
                        </a:lnSpc>
                        <a:spcAft>
                          <a:spcPts val="0"/>
                        </a:spcAft>
                      </a:pPr>
                      <a:r>
                        <a:rPr lang="de-DE" sz="1600" b="1" dirty="0">
                          <a:effectLst/>
                          <a:latin typeface="DIN Condensed"/>
                          <a:ea typeface="游ゴシック Light"/>
                          <a:cs typeface="Tahoma"/>
                        </a:rPr>
                        <a:t>Kliniken O+U</a:t>
                      </a: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r>
                        <a:rPr lang="de-DE" sz="1600" dirty="0">
                          <a:effectLst/>
                          <a:latin typeface="DIN Condensed"/>
                          <a:ea typeface="Times New Roman"/>
                          <a:cs typeface="Tahoma"/>
                        </a:rPr>
                        <a:t>1900</a:t>
                      </a:r>
                    </a:p>
                  </a:txBody>
                  <a:tcPr marL="68593" marR="68593" marT="0" marB="0" anchor="ctr"/>
                </a:tc>
                <a:tc>
                  <a:txBody>
                    <a:bodyPr/>
                    <a:lstStyle/>
                    <a:p>
                      <a:pPr algn="r">
                        <a:lnSpc>
                          <a:spcPts val="1400"/>
                        </a:lnSpc>
                        <a:spcAft>
                          <a:spcPts val="0"/>
                        </a:spcAft>
                      </a:pPr>
                      <a:r>
                        <a:rPr lang="de-DE" sz="1600" dirty="0">
                          <a:effectLst/>
                          <a:latin typeface="DIN Condensed"/>
                          <a:ea typeface="Times New Roman"/>
                          <a:cs typeface="Tahoma"/>
                        </a:rPr>
                        <a:t>66</a:t>
                      </a:r>
                      <a:r>
                        <a:rPr lang="de-DE" sz="1600" baseline="0" dirty="0">
                          <a:effectLst/>
                          <a:latin typeface="DIN Condensed"/>
                          <a:ea typeface="Times New Roman"/>
                          <a:cs typeface="Tahoma"/>
                        </a:rPr>
                        <a:t> </a:t>
                      </a:r>
                      <a:r>
                        <a:rPr lang="de-DE" sz="1600" dirty="0">
                          <a:effectLst/>
                          <a:latin typeface="DIN Condensed"/>
                          <a:ea typeface="Times New Roman"/>
                          <a:cs typeface="Tahoma"/>
                        </a:rPr>
                        <a:t>Mia. €</a:t>
                      </a:r>
                    </a:p>
                  </a:txBody>
                  <a:tcPr marL="68593" marR="68593" marT="0" marB="0" anchor="ctr"/>
                </a:tc>
                <a:tc>
                  <a:txBody>
                    <a:bodyPr/>
                    <a:lstStyle/>
                    <a:p>
                      <a:pPr algn="r">
                        <a:lnSpc>
                          <a:spcPts val="1400"/>
                        </a:lnSpc>
                        <a:spcAft>
                          <a:spcPts val="0"/>
                        </a:spcAft>
                      </a:pPr>
                      <a:r>
                        <a:rPr lang="de-DE" sz="1600" b="1" dirty="0">
                          <a:solidFill>
                            <a:schemeClr val="tx1"/>
                          </a:solidFill>
                          <a:effectLst/>
                          <a:latin typeface="DIN Condensed"/>
                          <a:ea typeface="Times New Roman"/>
                          <a:cs typeface="Tahoma"/>
                        </a:rPr>
                        <a:t>11,2 Mia. € </a:t>
                      </a:r>
                    </a:p>
                    <a:p>
                      <a:pPr algn="r">
                        <a:lnSpc>
                          <a:spcPts val="1400"/>
                        </a:lnSpc>
                        <a:spcAft>
                          <a:spcPts val="0"/>
                        </a:spcAft>
                      </a:pPr>
                      <a:r>
                        <a:rPr lang="de-DE" sz="1600" b="1" dirty="0">
                          <a:solidFill>
                            <a:schemeClr val="tx1"/>
                          </a:solidFill>
                          <a:effectLst/>
                          <a:latin typeface="DIN Condensed"/>
                          <a:ea typeface="Times New Roman"/>
                          <a:cs typeface="Tahoma"/>
                        </a:rPr>
                        <a:t>(3)</a:t>
                      </a:r>
                    </a:p>
                  </a:txBody>
                  <a:tcPr marL="68593" marR="68593" marT="0" marB="0" anchor="ctr"/>
                </a:tc>
                <a:extLst>
                  <a:ext uri="{0D108BD9-81ED-4DB2-BD59-A6C34878D82A}">
                    <a16:rowId xmlns:a16="http://schemas.microsoft.com/office/drawing/2014/main" val="10003"/>
                  </a:ext>
                </a:extLst>
              </a:tr>
              <a:tr h="370726">
                <a:tc>
                  <a:txBody>
                    <a:bodyPr/>
                    <a:lstStyle/>
                    <a:p>
                      <a:pPr algn="just">
                        <a:lnSpc>
                          <a:spcPts val="1400"/>
                        </a:lnSpc>
                        <a:spcAft>
                          <a:spcPts val="0"/>
                        </a:spcAft>
                      </a:pP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endParaRPr lang="de-DE" sz="1600" dirty="0">
                        <a:effectLst/>
                        <a:latin typeface="DIN Condensed"/>
                        <a:ea typeface="Times New Roman"/>
                        <a:cs typeface="Tahoma"/>
                      </a:endParaRPr>
                    </a:p>
                  </a:txBody>
                  <a:tcPr marL="68593" marR="68593" marT="0" marB="0" anchor="ctr"/>
                </a:tc>
                <a:tc>
                  <a:txBody>
                    <a:bodyPr/>
                    <a:lstStyle/>
                    <a:p>
                      <a:pPr algn="r">
                        <a:lnSpc>
                          <a:spcPts val="1400"/>
                        </a:lnSpc>
                        <a:spcAft>
                          <a:spcPts val="0"/>
                        </a:spcAft>
                      </a:pPr>
                      <a:endParaRPr lang="de-DE" sz="1600" dirty="0">
                        <a:effectLst/>
                        <a:latin typeface="DIN Condensed"/>
                        <a:ea typeface="Times New Roman"/>
                        <a:cs typeface="Tahoma"/>
                      </a:endParaRPr>
                    </a:p>
                  </a:txBody>
                  <a:tcPr marL="68593" marR="68593" marT="0" marB="0" anchor="ctr"/>
                </a:tc>
                <a:tc>
                  <a:txBody>
                    <a:bodyPr/>
                    <a:lstStyle/>
                    <a:p>
                      <a:pPr algn="r">
                        <a:lnSpc>
                          <a:spcPts val="1400"/>
                        </a:lnSpc>
                        <a:spcAft>
                          <a:spcPts val="0"/>
                        </a:spcAft>
                      </a:pPr>
                      <a:endParaRPr lang="de-DE" sz="1600" b="1" dirty="0">
                        <a:solidFill>
                          <a:schemeClr val="tx1"/>
                        </a:solidFill>
                        <a:effectLst/>
                        <a:latin typeface="DIN Condensed"/>
                        <a:ea typeface="Times New Roman"/>
                        <a:cs typeface="Tahoma"/>
                      </a:endParaRPr>
                    </a:p>
                  </a:txBody>
                  <a:tcPr marL="68593" marR="68593" marT="0" marB="0" anchor="ctr"/>
                </a:tc>
                <a:extLst>
                  <a:ext uri="{0D108BD9-81ED-4DB2-BD59-A6C34878D82A}">
                    <a16:rowId xmlns:a16="http://schemas.microsoft.com/office/drawing/2014/main" val="10004"/>
                  </a:ext>
                </a:extLst>
              </a:tr>
              <a:tr h="370726">
                <a:tc>
                  <a:txBody>
                    <a:bodyPr/>
                    <a:lstStyle/>
                    <a:p>
                      <a:pPr algn="just">
                        <a:lnSpc>
                          <a:spcPts val="1400"/>
                        </a:lnSpc>
                        <a:spcAft>
                          <a:spcPts val="0"/>
                        </a:spcAft>
                      </a:pPr>
                      <a:r>
                        <a:rPr lang="de-DE" sz="1600" b="1" dirty="0" err="1">
                          <a:effectLst/>
                          <a:latin typeface="DIN Condensed"/>
                          <a:ea typeface="游ゴシック Light"/>
                          <a:cs typeface="Tahoma"/>
                        </a:rPr>
                        <a:t>Physiothera-peuten</a:t>
                      </a: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r>
                        <a:rPr lang="de-DE" sz="1600" dirty="0">
                          <a:effectLst/>
                          <a:latin typeface="DIN Condensed"/>
                          <a:ea typeface="Times New Roman"/>
                          <a:cs typeface="Tahoma"/>
                        </a:rPr>
                        <a:t>120.000 </a:t>
                      </a:r>
                    </a:p>
                    <a:p>
                      <a:pPr algn="just">
                        <a:lnSpc>
                          <a:spcPts val="1400"/>
                        </a:lnSpc>
                        <a:spcAft>
                          <a:spcPts val="0"/>
                        </a:spcAft>
                      </a:pPr>
                      <a:r>
                        <a:rPr lang="de-DE" sz="1600" dirty="0">
                          <a:effectLst/>
                          <a:latin typeface="DIN Condensed"/>
                          <a:ea typeface="Times New Roman"/>
                          <a:cs typeface="Tahoma"/>
                        </a:rPr>
                        <a:t>(38.000 Praxen)</a:t>
                      </a:r>
                    </a:p>
                  </a:txBody>
                  <a:tcPr marL="68593" marR="68593" marT="0" marB="0" anchor="ctr"/>
                </a:tc>
                <a:tc>
                  <a:txBody>
                    <a:bodyPr/>
                    <a:lstStyle/>
                    <a:p>
                      <a:pPr algn="r">
                        <a:lnSpc>
                          <a:spcPts val="1400"/>
                        </a:lnSpc>
                        <a:spcAft>
                          <a:spcPts val="0"/>
                        </a:spcAft>
                      </a:pPr>
                      <a:r>
                        <a:rPr lang="de-DE" sz="1600" dirty="0">
                          <a:effectLst/>
                          <a:latin typeface="DIN Condensed"/>
                          <a:ea typeface="Times New Roman"/>
                          <a:cs typeface="Tahoma"/>
                        </a:rPr>
                        <a:t>6</a:t>
                      </a:r>
                      <a:r>
                        <a:rPr lang="de-DE" sz="1600" baseline="0" dirty="0">
                          <a:effectLst/>
                          <a:latin typeface="DIN Condensed"/>
                          <a:ea typeface="Times New Roman"/>
                          <a:cs typeface="Tahoma"/>
                        </a:rPr>
                        <a:t> </a:t>
                      </a:r>
                      <a:r>
                        <a:rPr lang="de-DE" sz="1600" dirty="0">
                          <a:effectLst/>
                          <a:latin typeface="DIN Condensed"/>
                          <a:ea typeface="Times New Roman"/>
                          <a:cs typeface="Tahoma"/>
                        </a:rPr>
                        <a:t>Mia. € </a:t>
                      </a:r>
                    </a:p>
                  </a:txBody>
                  <a:tcPr marL="68593" marR="68593" marT="0" marB="0" anchor="ctr"/>
                </a:tc>
                <a:tc>
                  <a:txBody>
                    <a:bodyPr/>
                    <a:lstStyle/>
                    <a:p>
                      <a:pPr algn="r">
                        <a:lnSpc>
                          <a:spcPts val="1400"/>
                        </a:lnSpc>
                        <a:spcAft>
                          <a:spcPts val="0"/>
                        </a:spcAft>
                      </a:pPr>
                      <a:r>
                        <a:rPr lang="de-DE" sz="1600" b="1" dirty="0">
                          <a:solidFill>
                            <a:schemeClr val="tx1"/>
                          </a:solidFill>
                          <a:effectLst/>
                          <a:latin typeface="DIN Condensed"/>
                          <a:ea typeface="Times New Roman"/>
                          <a:cs typeface="Tahoma"/>
                        </a:rPr>
                        <a:t>4,4 Mia. €</a:t>
                      </a:r>
                    </a:p>
                  </a:txBody>
                  <a:tcPr marL="68593" marR="68593" marT="0" marB="0" anchor="ctr"/>
                </a:tc>
                <a:extLst>
                  <a:ext uri="{0D108BD9-81ED-4DB2-BD59-A6C34878D82A}">
                    <a16:rowId xmlns:a16="http://schemas.microsoft.com/office/drawing/2014/main" val="10005"/>
                  </a:ext>
                </a:extLst>
              </a:tr>
              <a:tr h="452486">
                <a:tc>
                  <a:txBody>
                    <a:bodyPr/>
                    <a:lstStyle/>
                    <a:p>
                      <a:pPr algn="just">
                        <a:lnSpc>
                          <a:spcPts val="1400"/>
                        </a:lnSpc>
                        <a:spcAft>
                          <a:spcPts val="0"/>
                        </a:spcAft>
                      </a:pPr>
                      <a:r>
                        <a:rPr lang="de-DE" sz="1600" b="1" dirty="0">
                          <a:effectLst/>
                          <a:latin typeface="DIN Condensed"/>
                          <a:ea typeface="游ゴシック Light"/>
                          <a:cs typeface="Tahoma"/>
                        </a:rPr>
                        <a:t>Hilfsmittel</a:t>
                      </a: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r>
                        <a:rPr lang="de-DE" sz="1600" dirty="0">
                          <a:effectLst/>
                          <a:latin typeface="DIN Condensed"/>
                          <a:ea typeface="Times New Roman"/>
                          <a:cs typeface="Tahoma"/>
                        </a:rPr>
                        <a:t> </a:t>
                      </a:r>
                    </a:p>
                  </a:txBody>
                  <a:tcPr marL="68593" marR="68593" marT="0" marB="0" anchor="ctr"/>
                </a:tc>
                <a:tc>
                  <a:txBody>
                    <a:bodyPr/>
                    <a:lstStyle/>
                    <a:p>
                      <a:pPr algn="r">
                        <a:lnSpc>
                          <a:spcPts val="1400"/>
                        </a:lnSpc>
                        <a:spcAft>
                          <a:spcPts val="0"/>
                        </a:spcAft>
                      </a:pPr>
                      <a:r>
                        <a:rPr lang="de-DE" sz="1600" dirty="0">
                          <a:effectLst/>
                          <a:latin typeface="DIN Condensed"/>
                          <a:ea typeface="Times New Roman"/>
                          <a:cs typeface="Tahoma"/>
                        </a:rPr>
                        <a:t> 7</a:t>
                      </a:r>
                      <a:r>
                        <a:rPr lang="de-DE" sz="1600" baseline="0" dirty="0">
                          <a:effectLst/>
                          <a:latin typeface="DIN Condensed"/>
                          <a:ea typeface="Times New Roman"/>
                          <a:cs typeface="Tahoma"/>
                        </a:rPr>
                        <a:t> </a:t>
                      </a:r>
                      <a:r>
                        <a:rPr lang="de-DE" sz="1600" dirty="0">
                          <a:effectLst/>
                          <a:latin typeface="DIN Condensed"/>
                          <a:ea typeface="Times New Roman"/>
                          <a:cs typeface="Tahoma"/>
                        </a:rPr>
                        <a:t>Mia. €</a:t>
                      </a:r>
                    </a:p>
                  </a:txBody>
                  <a:tcPr marL="68593" marR="68593" marT="0" marB="0" anchor="ctr"/>
                </a:tc>
                <a:tc>
                  <a:txBody>
                    <a:bodyPr/>
                    <a:lstStyle/>
                    <a:p>
                      <a:pPr algn="r">
                        <a:lnSpc>
                          <a:spcPts val="1400"/>
                        </a:lnSpc>
                        <a:spcAft>
                          <a:spcPts val="0"/>
                        </a:spcAft>
                      </a:pPr>
                      <a:r>
                        <a:rPr lang="de-DE" sz="1600" b="1" dirty="0">
                          <a:solidFill>
                            <a:schemeClr val="tx1"/>
                          </a:solidFill>
                          <a:effectLst/>
                          <a:latin typeface="DIN Condensed"/>
                          <a:ea typeface="Times New Roman"/>
                          <a:cs typeface="Tahoma"/>
                        </a:rPr>
                        <a:t> 1,5</a:t>
                      </a:r>
                      <a:r>
                        <a:rPr lang="de-DE" sz="1600" b="1" baseline="0" dirty="0">
                          <a:solidFill>
                            <a:schemeClr val="tx1"/>
                          </a:solidFill>
                          <a:effectLst/>
                          <a:latin typeface="DIN Condensed"/>
                          <a:ea typeface="Times New Roman"/>
                          <a:cs typeface="Tahoma"/>
                        </a:rPr>
                        <a:t> Mia. €</a:t>
                      </a:r>
                      <a:endParaRPr lang="de-DE" sz="1600" b="1" dirty="0">
                        <a:solidFill>
                          <a:schemeClr val="tx1"/>
                        </a:solidFill>
                        <a:effectLst/>
                        <a:latin typeface="DIN Condensed"/>
                        <a:ea typeface="Times New Roman"/>
                        <a:cs typeface="Tahoma"/>
                      </a:endParaRPr>
                    </a:p>
                  </a:txBody>
                  <a:tcPr marL="68593" marR="68593" marT="0" marB="0" anchor="ctr"/>
                </a:tc>
                <a:extLst>
                  <a:ext uri="{0D108BD9-81ED-4DB2-BD59-A6C34878D82A}">
                    <a16:rowId xmlns:a16="http://schemas.microsoft.com/office/drawing/2014/main" val="10006"/>
                  </a:ext>
                </a:extLst>
              </a:tr>
              <a:tr h="440219">
                <a:tc>
                  <a:txBody>
                    <a:bodyPr/>
                    <a:lstStyle/>
                    <a:p>
                      <a:pPr algn="just">
                        <a:lnSpc>
                          <a:spcPts val="1400"/>
                        </a:lnSpc>
                        <a:spcAft>
                          <a:spcPts val="0"/>
                        </a:spcAft>
                      </a:pPr>
                      <a:r>
                        <a:rPr lang="de-DE" sz="1600" b="1" dirty="0">
                          <a:effectLst/>
                          <a:latin typeface="DIN Condensed"/>
                          <a:ea typeface="游ゴシック Light"/>
                          <a:cs typeface="Tahoma"/>
                        </a:rPr>
                        <a:t>Medikamente</a:t>
                      </a:r>
                      <a:endParaRPr lang="de-DE" sz="1600" dirty="0">
                        <a:effectLst/>
                        <a:latin typeface="DIN Condensed"/>
                        <a:ea typeface="Times New Roman"/>
                        <a:cs typeface="Tahoma"/>
                      </a:endParaRPr>
                    </a:p>
                  </a:txBody>
                  <a:tcPr marL="68593" marR="68593" marT="0" marB="0" anchor="ctr"/>
                </a:tc>
                <a:tc>
                  <a:txBody>
                    <a:bodyPr/>
                    <a:lstStyle/>
                    <a:p>
                      <a:pPr algn="just">
                        <a:lnSpc>
                          <a:spcPts val="1400"/>
                        </a:lnSpc>
                        <a:spcAft>
                          <a:spcPts val="0"/>
                        </a:spcAft>
                      </a:pPr>
                      <a:r>
                        <a:rPr lang="de-DE" sz="1600" dirty="0">
                          <a:effectLst/>
                          <a:latin typeface="DIN Condensed"/>
                          <a:ea typeface="Times New Roman"/>
                          <a:cs typeface="Tahoma"/>
                        </a:rPr>
                        <a:t> </a:t>
                      </a:r>
                    </a:p>
                  </a:txBody>
                  <a:tcPr marL="68593" marR="68593" marT="0" marB="0" anchor="ctr"/>
                </a:tc>
                <a:tc>
                  <a:txBody>
                    <a:bodyPr/>
                    <a:lstStyle/>
                    <a:p>
                      <a:pPr algn="r">
                        <a:lnSpc>
                          <a:spcPts val="1400"/>
                        </a:lnSpc>
                        <a:spcAft>
                          <a:spcPts val="0"/>
                        </a:spcAft>
                      </a:pPr>
                      <a:r>
                        <a:rPr lang="de-DE" sz="1600" dirty="0">
                          <a:effectLst/>
                          <a:latin typeface="DIN Condensed"/>
                          <a:ea typeface="Times New Roman"/>
                          <a:cs typeface="Tahoma"/>
                        </a:rPr>
                        <a:t>34 Mia. €</a:t>
                      </a:r>
                    </a:p>
                  </a:txBody>
                  <a:tcPr marL="68593" marR="68593" marT="0" marB="0" anchor="ctr"/>
                </a:tc>
                <a:tc>
                  <a:txBody>
                    <a:bodyPr/>
                    <a:lstStyle/>
                    <a:p>
                      <a:pPr algn="r">
                        <a:lnSpc>
                          <a:spcPts val="1400"/>
                        </a:lnSpc>
                        <a:spcAft>
                          <a:spcPts val="0"/>
                        </a:spcAft>
                      </a:pPr>
                      <a:r>
                        <a:rPr lang="de-DE" sz="1600" b="1" dirty="0">
                          <a:solidFill>
                            <a:schemeClr val="tx1"/>
                          </a:solidFill>
                          <a:effectLst/>
                          <a:latin typeface="DIN Condensed"/>
                          <a:ea typeface="Times New Roman"/>
                          <a:cs typeface="Tahoma"/>
                        </a:rPr>
                        <a:t>2</a:t>
                      </a:r>
                      <a:r>
                        <a:rPr lang="de-DE" sz="1600" b="1" baseline="0" dirty="0">
                          <a:solidFill>
                            <a:schemeClr val="tx1"/>
                          </a:solidFill>
                          <a:effectLst/>
                          <a:latin typeface="DIN Condensed"/>
                          <a:ea typeface="Times New Roman"/>
                          <a:cs typeface="Tahoma"/>
                        </a:rPr>
                        <a:t> Mia. €</a:t>
                      </a:r>
                      <a:r>
                        <a:rPr lang="de-DE" sz="1600" b="1" dirty="0">
                          <a:solidFill>
                            <a:schemeClr val="tx1"/>
                          </a:solidFill>
                          <a:effectLst/>
                          <a:latin typeface="DIN Condensed"/>
                          <a:ea typeface="Times New Roman"/>
                          <a:cs typeface="Tahoma"/>
                        </a:rPr>
                        <a:t> </a:t>
                      </a:r>
                    </a:p>
                    <a:p>
                      <a:pPr algn="r">
                        <a:lnSpc>
                          <a:spcPts val="1400"/>
                        </a:lnSpc>
                        <a:spcAft>
                          <a:spcPts val="0"/>
                        </a:spcAft>
                      </a:pPr>
                      <a:r>
                        <a:rPr lang="de-DE" sz="1600" b="1" dirty="0">
                          <a:solidFill>
                            <a:schemeClr val="tx1"/>
                          </a:solidFill>
                          <a:effectLst/>
                          <a:latin typeface="DIN Condensed"/>
                          <a:ea typeface="Times New Roman"/>
                          <a:cs typeface="Tahoma"/>
                        </a:rPr>
                        <a:t>(2)</a:t>
                      </a:r>
                    </a:p>
                    <a:p>
                      <a:pPr algn="r">
                        <a:lnSpc>
                          <a:spcPts val="1400"/>
                        </a:lnSpc>
                        <a:spcAft>
                          <a:spcPts val="0"/>
                        </a:spcAft>
                      </a:pPr>
                      <a:r>
                        <a:rPr lang="de-DE" sz="1600" b="1" dirty="0">
                          <a:solidFill>
                            <a:schemeClr val="tx1"/>
                          </a:solidFill>
                          <a:effectLst/>
                          <a:latin typeface="DIN Condensed"/>
                          <a:ea typeface="Times New Roman"/>
                          <a:cs typeface="Tahoma"/>
                        </a:rPr>
                        <a:t> </a:t>
                      </a:r>
                    </a:p>
                  </a:txBody>
                  <a:tcPr marL="68593" marR="68593" marT="0" marB="0" anchor="ctr"/>
                </a:tc>
                <a:extLst>
                  <a:ext uri="{0D108BD9-81ED-4DB2-BD59-A6C34878D82A}">
                    <a16:rowId xmlns:a16="http://schemas.microsoft.com/office/drawing/2014/main" val="10007"/>
                  </a:ext>
                </a:extLst>
              </a:tr>
            </a:tbl>
          </a:graphicData>
        </a:graphic>
      </p:graphicFrame>
      <p:sp>
        <p:nvSpPr>
          <p:cNvPr id="13361" name="Rechteck 7"/>
          <p:cNvSpPr>
            <a:spLocks noChangeArrowheads="1"/>
          </p:cNvSpPr>
          <p:nvPr/>
        </p:nvSpPr>
        <p:spPr bwMode="auto">
          <a:xfrm>
            <a:off x="1520825" y="5268913"/>
            <a:ext cx="67151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800"/>
              <a:t>(1) bei einem Anteil muskuloskeletaler Beschwerden von ca. 30 Prozent in der HA Praxis</a:t>
            </a:r>
          </a:p>
          <a:p>
            <a:r>
              <a:rPr lang="de-DE" sz="800"/>
              <a:t>(2) Kalkulation: 1,6 Mia Analgetika, 0,3 Mia Osteoporosemittel</a:t>
            </a:r>
          </a:p>
          <a:p>
            <a:r>
              <a:rPr lang="de-DE" sz="800"/>
              <a:t>(3) 17 Prozent aller Krankenhausfälle wegen O+U </a:t>
            </a:r>
          </a:p>
          <a:p>
            <a:endParaRPr lang="de-DE" sz="800"/>
          </a:p>
          <a:p>
            <a:r>
              <a:rPr lang="de-DE" sz="800"/>
              <a:t>Quellen: 	KBV Honorarbericht</a:t>
            </a:r>
          </a:p>
          <a:p>
            <a:r>
              <a:rPr lang="de-DE" sz="800"/>
              <a:t>	Weißbuch: Konservative Orthopädie und Unfallchirurgie</a:t>
            </a:r>
          </a:p>
          <a:p>
            <a:r>
              <a:rPr lang="de-DE" sz="800"/>
              <a:t>	Destatis 2016</a:t>
            </a:r>
          </a:p>
        </p:txBody>
      </p:sp>
      <p:sp>
        <p:nvSpPr>
          <p:cNvPr id="3" name="Foliennummernplatzhalter 2"/>
          <p:cNvSpPr>
            <a:spLocks noGrp="1"/>
          </p:cNvSpPr>
          <p:nvPr>
            <p:ph type="sldNum" sz="quarter" idx="11"/>
          </p:nvPr>
        </p:nvSpPr>
        <p:spPr/>
        <p:txBody>
          <a:bodyPr/>
          <a:lstStyle/>
          <a:p>
            <a:pPr>
              <a:defRPr/>
            </a:pPr>
            <a:fld id="{938DB369-5B1B-4E4C-A6DF-4EE3BD5AF057}" type="slidenum">
              <a:rPr lang="de-DE"/>
              <a:pPr>
                <a:defRPr/>
              </a:pPr>
              <a:t>6</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433431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el 1"/>
          <p:cNvSpPr>
            <a:spLocks noGrp="1"/>
          </p:cNvSpPr>
          <p:nvPr>
            <p:ph type="title"/>
          </p:nvPr>
        </p:nvSpPr>
        <p:spPr>
          <a:xfrm>
            <a:off x="457200" y="667244"/>
            <a:ext cx="8229600" cy="766763"/>
          </a:xfrm>
        </p:spPr>
        <p:txBody>
          <a:bodyPr/>
          <a:lstStyle/>
          <a:p>
            <a:r>
              <a:rPr lang="de-DE" dirty="0">
                <a:solidFill>
                  <a:schemeClr val="bg2"/>
                </a:solidFill>
                <a:latin typeface="DIN Condensed" charset="0"/>
              </a:rPr>
              <a:t>Beispiel Rückenschmerz</a:t>
            </a:r>
          </a:p>
        </p:txBody>
      </p:sp>
      <p:graphicFrame>
        <p:nvGraphicFramePr>
          <p:cNvPr id="6" name="Inhaltsplatzhalter 5"/>
          <p:cNvGraphicFramePr>
            <a:graphicFrameLocks noGrp="1"/>
          </p:cNvGraphicFramePr>
          <p:nvPr>
            <p:ph idx="1"/>
            <p:extLst>
              <p:ext uri="{D42A27DB-BD31-4B8C-83A1-F6EECF244321}">
                <p14:modId xmlns:p14="http://schemas.microsoft.com/office/powerpoint/2010/main" val="3975080874"/>
              </p:ext>
            </p:extLst>
          </p:nvPr>
        </p:nvGraphicFramePr>
        <p:xfrm>
          <a:off x="1289050" y="1659613"/>
          <a:ext cx="6583364" cy="3500440"/>
        </p:xfrm>
        <a:graphic>
          <a:graphicData uri="http://schemas.openxmlformats.org/drawingml/2006/table">
            <a:tbl>
              <a:tblPr firstRow="1" bandRow="1">
                <a:tableStyleId>{5C22544A-7EE6-4342-B048-85BDC9FD1C3A}</a:tableStyleId>
              </a:tblPr>
              <a:tblGrid>
                <a:gridCol w="1645841">
                  <a:extLst>
                    <a:ext uri="{9D8B030D-6E8A-4147-A177-3AD203B41FA5}">
                      <a16:colId xmlns:a16="http://schemas.microsoft.com/office/drawing/2014/main" val="20000"/>
                    </a:ext>
                  </a:extLst>
                </a:gridCol>
                <a:gridCol w="1645841">
                  <a:extLst>
                    <a:ext uri="{9D8B030D-6E8A-4147-A177-3AD203B41FA5}">
                      <a16:colId xmlns:a16="http://schemas.microsoft.com/office/drawing/2014/main" val="20001"/>
                    </a:ext>
                  </a:extLst>
                </a:gridCol>
                <a:gridCol w="1645841">
                  <a:extLst>
                    <a:ext uri="{9D8B030D-6E8A-4147-A177-3AD203B41FA5}">
                      <a16:colId xmlns:a16="http://schemas.microsoft.com/office/drawing/2014/main" val="20002"/>
                    </a:ext>
                  </a:extLst>
                </a:gridCol>
                <a:gridCol w="1645841">
                  <a:extLst>
                    <a:ext uri="{9D8B030D-6E8A-4147-A177-3AD203B41FA5}">
                      <a16:colId xmlns:a16="http://schemas.microsoft.com/office/drawing/2014/main" val="20003"/>
                    </a:ext>
                  </a:extLst>
                </a:gridCol>
              </a:tblGrid>
              <a:tr h="370874">
                <a:tc>
                  <a:txBody>
                    <a:bodyPr/>
                    <a:lstStyle/>
                    <a:p>
                      <a:pPr algn="ctr">
                        <a:lnSpc>
                          <a:spcPts val="1400"/>
                        </a:lnSpc>
                        <a:spcAft>
                          <a:spcPts val="0"/>
                        </a:spcAft>
                      </a:pPr>
                      <a:r>
                        <a:rPr lang="de-DE" sz="1400" b="0" dirty="0">
                          <a:effectLst/>
                          <a:latin typeface="DIN Condensed"/>
                          <a:ea typeface="游ゴシック Light"/>
                          <a:cs typeface="Tahoma"/>
                        </a:rPr>
                        <a:t> </a:t>
                      </a:r>
                      <a:endParaRPr lang="de-DE" sz="1400" b="0" dirty="0">
                        <a:effectLst/>
                        <a:latin typeface="DIN Condensed"/>
                        <a:ea typeface="Times New Roman"/>
                        <a:cs typeface="Tahoma"/>
                      </a:endParaRPr>
                    </a:p>
                  </a:txBody>
                  <a:tcPr marL="68577" marR="68577" marT="0" marB="0"/>
                </a:tc>
                <a:tc>
                  <a:txBody>
                    <a:bodyPr/>
                    <a:lstStyle/>
                    <a:p>
                      <a:pPr algn="ctr">
                        <a:lnSpc>
                          <a:spcPts val="1400"/>
                        </a:lnSpc>
                        <a:spcAft>
                          <a:spcPts val="0"/>
                        </a:spcAft>
                      </a:pPr>
                      <a:r>
                        <a:rPr lang="de-DE" sz="1400" b="0" dirty="0">
                          <a:effectLst/>
                          <a:latin typeface="DIN Condensed"/>
                          <a:ea typeface="游ゴシック Light"/>
                          <a:cs typeface="Tahoma"/>
                        </a:rPr>
                        <a:t>Behandlungsfälle RS</a:t>
                      </a:r>
                      <a:endParaRPr lang="de-DE" sz="1400" b="0" dirty="0">
                        <a:effectLst/>
                        <a:latin typeface="DIN Condensed"/>
                        <a:ea typeface="Times New Roman"/>
                        <a:cs typeface="Tahoma"/>
                      </a:endParaRPr>
                    </a:p>
                  </a:txBody>
                  <a:tcPr marL="68577" marR="68577" marT="0" marB="0" anchor="ctr"/>
                </a:tc>
                <a:tc>
                  <a:txBody>
                    <a:bodyPr/>
                    <a:lstStyle/>
                    <a:p>
                      <a:pPr algn="ctr">
                        <a:lnSpc>
                          <a:spcPts val="1400"/>
                        </a:lnSpc>
                        <a:spcAft>
                          <a:spcPts val="0"/>
                        </a:spcAft>
                      </a:pPr>
                      <a:r>
                        <a:rPr lang="de-DE" sz="1400" b="0" dirty="0">
                          <a:effectLst/>
                          <a:latin typeface="DIN Condensed"/>
                          <a:ea typeface="游ゴシック Light"/>
                          <a:cs typeface="Times New Roman"/>
                        </a:rPr>
                        <a:t>Kosten/Fall</a:t>
                      </a:r>
                      <a:endParaRPr lang="de-DE" sz="1400" b="0" dirty="0">
                        <a:effectLst/>
                        <a:latin typeface="DIN Condensed"/>
                        <a:ea typeface="Times New Roman"/>
                        <a:cs typeface="Tahoma"/>
                      </a:endParaRPr>
                    </a:p>
                  </a:txBody>
                  <a:tcPr marL="68577" marR="68577" marT="0" marB="0" anchor="ctr"/>
                </a:tc>
                <a:tc>
                  <a:txBody>
                    <a:bodyPr/>
                    <a:lstStyle/>
                    <a:p>
                      <a:pPr algn="ctr">
                        <a:lnSpc>
                          <a:spcPts val="1400"/>
                        </a:lnSpc>
                        <a:spcAft>
                          <a:spcPts val="0"/>
                        </a:spcAft>
                      </a:pPr>
                      <a:r>
                        <a:rPr lang="de-DE" sz="1400" b="0" dirty="0">
                          <a:effectLst/>
                          <a:latin typeface="DIN Condensed"/>
                          <a:ea typeface="游ゴシック Light"/>
                          <a:cs typeface="Times New Roman"/>
                        </a:rPr>
                        <a:t>Kosten/Jahr</a:t>
                      </a:r>
                      <a:endParaRPr lang="de-DE" sz="1400" b="0" dirty="0">
                        <a:effectLst/>
                        <a:latin typeface="DIN Condensed"/>
                        <a:ea typeface="Times New Roman"/>
                        <a:cs typeface="Tahoma"/>
                      </a:endParaRPr>
                    </a:p>
                  </a:txBody>
                  <a:tcPr marL="68577" marR="68577" marT="0" marB="0" anchor="ctr"/>
                </a:tc>
                <a:extLst>
                  <a:ext uri="{0D108BD9-81ED-4DB2-BD59-A6C34878D82A}">
                    <a16:rowId xmlns:a16="http://schemas.microsoft.com/office/drawing/2014/main" val="10000"/>
                  </a:ext>
                </a:extLst>
              </a:tr>
              <a:tr h="370874">
                <a:tc>
                  <a:txBody>
                    <a:bodyPr/>
                    <a:lstStyle/>
                    <a:p>
                      <a:pPr>
                        <a:lnSpc>
                          <a:spcPts val="1400"/>
                        </a:lnSpc>
                        <a:spcAft>
                          <a:spcPts val="0"/>
                        </a:spcAft>
                      </a:pPr>
                      <a:r>
                        <a:rPr lang="de-DE" sz="1400" b="0" dirty="0">
                          <a:effectLst/>
                          <a:latin typeface="DIN Condensed"/>
                          <a:ea typeface="Times New Roman"/>
                          <a:cs typeface="Tahoma"/>
                        </a:rPr>
                        <a:t>Ambulant (1)</a:t>
                      </a: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extLst>
                  <a:ext uri="{0D108BD9-81ED-4DB2-BD59-A6C34878D82A}">
                    <a16:rowId xmlns:a16="http://schemas.microsoft.com/office/drawing/2014/main" val="10001"/>
                  </a:ext>
                </a:extLst>
              </a:tr>
              <a:tr h="370874">
                <a:tc>
                  <a:txBody>
                    <a:bodyPr/>
                    <a:lstStyle/>
                    <a:p>
                      <a:pPr>
                        <a:lnSpc>
                          <a:spcPts val="1400"/>
                        </a:lnSpc>
                        <a:spcAft>
                          <a:spcPts val="0"/>
                        </a:spcAft>
                      </a:pPr>
                      <a:r>
                        <a:rPr lang="de-DE" sz="1400" b="0" dirty="0">
                          <a:effectLst/>
                          <a:latin typeface="DIN Condensed"/>
                          <a:ea typeface="Times New Roman"/>
                          <a:cs typeface="Tahoma"/>
                        </a:rPr>
                        <a:t>Hausärzte</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35.000.000</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55 €</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1.800</a:t>
                      </a:r>
                      <a:r>
                        <a:rPr lang="de-DE" sz="1400" b="0" baseline="0" dirty="0">
                          <a:effectLst/>
                          <a:latin typeface="DIN Condensed"/>
                          <a:ea typeface="Times New Roman"/>
                          <a:cs typeface="Tahoma"/>
                        </a:rPr>
                        <a:t> </a:t>
                      </a:r>
                      <a:r>
                        <a:rPr lang="de-DE" sz="1400" b="0" baseline="0" dirty="0" err="1">
                          <a:effectLst/>
                          <a:latin typeface="DIN Condensed"/>
                          <a:ea typeface="Times New Roman"/>
                          <a:cs typeface="Tahoma"/>
                        </a:rPr>
                        <a:t>Mio</a:t>
                      </a:r>
                      <a:endParaRPr lang="de-DE" sz="1400" b="0" dirty="0">
                        <a:effectLst/>
                        <a:latin typeface="DIN Condensed"/>
                        <a:ea typeface="Times New Roman"/>
                        <a:cs typeface="Tahoma"/>
                      </a:endParaRPr>
                    </a:p>
                  </a:txBody>
                  <a:tcPr marL="68577" marR="68577" marT="0" marB="0" anchor="ctr"/>
                </a:tc>
                <a:extLst>
                  <a:ext uri="{0D108BD9-81ED-4DB2-BD59-A6C34878D82A}">
                    <a16:rowId xmlns:a16="http://schemas.microsoft.com/office/drawing/2014/main" val="10002"/>
                  </a:ext>
                </a:extLst>
              </a:tr>
              <a:tr h="370874">
                <a:tc>
                  <a:txBody>
                    <a:bodyPr/>
                    <a:lstStyle/>
                    <a:p>
                      <a:pPr>
                        <a:lnSpc>
                          <a:spcPts val="1400"/>
                        </a:lnSpc>
                        <a:spcAft>
                          <a:spcPts val="0"/>
                        </a:spcAft>
                      </a:pPr>
                      <a:r>
                        <a:rPr lang="de-DE" sz="1400" b="0" dirty="0">
                          <a:effectLst/>
                          <a:latin typeface="DIN Condensed"/>
                          <a:ea typeface="游ゴシック Light"/>
                          <a:cs typeface="Tahoma"/>
                        </a:rPr>
                        <a:t>Orthopäden </a:t>
                      </a: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12.000.000</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55 €</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660</a:t>
                      </a:r>
                      <a:r>
                        <a:rPr lang="de-DE" sz="1400" b="0" baseline="0" dirty="0">
                          <a:effectLst/>
                          <a:latin typeface="DIN Condensed"/>
                          <a:ea typeface="Times New Roman"/>
                          <a:cs typeface="Tahoma"/>
                        </a:rPr>
                        <a:t> Mio.</a:t>
                      </a:r>
                      <a:endParaRPr lang="de-DE" sz="1400" b="0" dirty="0">
                        <a:effectLst/>
                        <a:latin typeface="DIN Condensed"/>
                        <a:ea typeface="Times New Roman"/>
                        <a:cs typeface="Tahoma"/>
                      </a:endParaRPr>
                    </a:p>
                  </a:txBody>
                  <a:tcPr marL="68577" marR="68577" marT="0" marB="0" anchor="ctr"/>
                </a:tc>
                <a:extLst>
                  <a:ext uri="{0D108BD9-81ED-4DB2-BD59-A6C34878D82A}">
                    <a16:rowId xmlns:a16="http://schemas.microsoft.com/office/drawing/2014/main" val="10003"/>
                  </a:ext>
                </a:extLst>
              </a:tr>
              <a:tr h="370874">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r>
                        <a:rPr lang="de-DE" sz="1400" b="0" u="sng" dirty="0">
                          <a:effectLst/>
                          <a:latin typeface="DIN Condensed"/>
                          <a:ea typeface="Times New Roman"/>
                          <a:cs typeface="Tahoma"/>
                        </a:rPr>
                        <a:t>47.000.000</a:t>
                      </a: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r>
                        <a:rPr lang="de-DE" sz="1400" b="0" u="sng" dirty="0">
                          <a:effectLst/>
                          <a:latin typeface="DIN Condensed"/>
                          <a:ea typeface="Times New Roman"/>
                          <a:cs typeface="Tahoma"/>
                        </a:rPr>
                        <a:t>2.460</a:t>
                      </a:r>
                      <a:r>
                        <a:rPr lang="de-DE" sz="1400" b="0" u="sng" baseline="0" dirty="0">
                          <a:effectLst/>
                          <a:latin typeface="DIN Condensed"/>
                          <a:ea typeface="Times New Roman"/>
                          <a:cs typeface="Tahoma"/>
                        </a:rPr>
                        <a:t> </a:t>
                      </a:r>
                      <a:r>
                        <a:rPr lang="de-DE" sz="1400" b="0" u="sng" baseline="0" dirty="0" err="1">
                          <a:effectLst/>
                          <a:latin typeface="DIN Condensed"/>
                          <a:ea typeface="Times New Roman"/>
                          <a:cs typeface="Tahoma"/>
                        </a:rPr>
                        <a:t>Mio</a:t>
                      </a:r>
                      <a:endParaRPr lang="de-DE" sz="1400" b="0" u="sng" dirty="0">
                        <a:effectLst/>
                        <a:latin typeface="DIN Condensed"/>
                        <a:ea typeface="Times New Roman"/>
                        <a:cs typeface="Tahoma"/>
                      </a:endParaRPr>
                    </a:p>
                  </a:txBody>
                  <a:tcPr marL="68577" marR="68577" marT="0" marB="0" anchor="ctr"/>
                </a:tc>
                <a:extLst>
                  <a:ext uri="{0D108BD9-81ED-4DB2-BD59-A6C34878D82A}">
                    <a16:rowId xmlns:a16="http://schemas.microsoft.com/office/drawing/2014/main" val="10004"/>
                  </a:ext>
                </a:extLst>
              </a:tr>
              <a:tr h="370874">
                <a:tc>
                  <a:txBody>
                    <a:bodyPr/>
                    <a:lstStyle/>
                    <a:p>
                      <a:pPr>
                        <a:lnSpc>
                          <a:spcPts val="1400"/>
                        </a:lnSpc>
                        <a:spcAft>
                          <a:spcPts val="0"/>
                        </a:spcAft>
                      </a:pPr>
                      <a:r>
                        <a:rPr lang="de-DE" sz="1400" b="0" dirty="0">
                          <a:effectLst/>
                          <a:latin typeface="DIN Condensed"/>
                          <a:ea typeface="Times New Roman"/>
                          <a:cs typeface="Tahoma"/>
                        </a:rPr>
                        <a:t>DRG (2) </a:t>
                      </a: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endParaRPr lang="de-DE" sz="1400" b="0" dirty="0">
                        <a:effectLst/>
                        <a:latin typeface="DIN Condensed"/>
                        <a:ea typeface="Times New Roman"/>
                        <a:cs typeface="Tahoma"/>
                      </a:endParaRPr>
                    </a:p>
                  </a:txBody>
                  <a:tcPr marL="68577" marR="68577" marT="0" marB="0" anchor="ctr"/>
                </a:tc>
                <a:extLst>
                  <a:ext uri="{0D108BD9-81ED-4DB2-BD59-A6C34878D82A}">
                    <a16:rowId xmlns:a16="http://schemas.microsoft.com/office/drawing/2014/main" val="10005"/>
                  </a:ext>
                </a:extLst>
              </a:tr>
              <a:tr h="533448">
                <a:tc>
                  <a:txBody>
                    <a:bodyPr/>
                    <a:lstStyle/>
                    <a:p>
                      <a:pPr>
                        <a:lnSpc>
                          <a:spcPts val="1400"/>
                        </a:lnSpc>
                        <a:spcAft>
                          <a:spcPts val="0"/>
                        </a:spcAft>
                      </a:pPr>
                      <a:r>
                        <a:rPr lang="de-DE" sz="1400" b="0" dirty="0">
                          <a:effectLst/>
                          <a:latin typeface="DIN Condensed"/>
                          <a:ea typeface="游ゴシック Light"/>
                          <a:cs typeface="Times New Roman"/>
                        </a:rPr>
                        <a:t>DRG  </a:t>
                      </a:r>
                      <a:r>
                        <a:rPr lang="de-DE" sz="1400" b="0" dirty="0" err="1">
                          <a:effectLst/>
                          <a:latin typeface="DIN Condensed"/>
                          <a:ea typeface="游ゴシック Light"/>
                          <a:cs typeface="Times New Roman"/>
                        </a:rPr>
                        <a:t>kons</a:t>
                      </a:r>
                      <a:r>
                        <a:rPr lang="de-DE" sz="1400" b="0" dirty="0">
                          <a:effectLst/>
                          <a:latin typeface="DIN Condensed"/>
                          <a:ea typeface="游ゴシック Light"/>
                          <a:cs typeface="Times New Roman"/>
                        </a:rPr>
                        <a:t>.</a:t>
                      </a:r>
                      <a:r>
                        <a:rPr lang="de-DE" sz="1400" b="0" baseline="0" dirty="0">
                          <a:effectLst/>
                          <a:latin typeface="DIN Condensed"/>
                          <a:ea typeface="游ゴシック Light"/>
                          <a:cs typeface="Times New Roman"/>
                        </a:rPr>
                        <a:t> RS</a:t>
                      </a:r>
                      <a:r>
                        <a:rPr lang="de-DE" sz="1400" b="0" dirty="0">
                          <a:effectLst/>
                          <a:latin typeface="DIN Condensed"/>
                          <a:ea typeface="游ゴシック Light"/>
                          <a:cs typeface="Times New Roman"/>
                        </a:rPr>
                        <a:t> </a:t>
                      </a:r>
                    </a:p>
                    <a:p>
                      <a:pPr>
                        <a:lnSpc>
                          <a:spcPts val="1400"/>
                        </a:lnSpc>
                        <a:spcAft>
                          <a:spcPts val="0"/>
                        </a:spcAft>
                      </a:pP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404.000</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1960 € </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792 Mio.</a:t>
                      </a:r>
                    </a:p>
                  </a:txBody>
                  <a:tcPr marL="68577" marR="68577" marT="0" marB="0" anchor="ctr"/>
                </a:tc>
                <a:extLst>
                  <a:ext uri="{0D108BD9-81ED-4DB2-BD59-A6C34878D82A}">
                    <a16:rowId xmlns:a16="http://schemas.microsoft.com/office/drawing/2014/main" val="10006"/>
                  </a:ext>
                </a:extLst>
              </a:tr>
              <a:tr h="370874">
                <a:tc>
                  <a:txBody>
                    <a:bodyPr/>
                    <a:lstStyle/>
                    <a:p>
                      <a:pPr>
                        <a:lnSpc>
                          <a:spcPts val="1400"/>
                        </a:lnSpc>
                        <a:spcAft>
                          <a:spcPts val="0"/>
                        </a:spcAft>
                      </a:pPr>
                      <a:r>
                        <a:rPr lang="de-DE" sz="1400" b="0" dirty="0">
                          <a:effectLst/>
                          <a:latin typeface="DIN Condensed"/>
                          <a:ea typeface="游ゴシック Light"/>
                          <a:cs typeface="Tahoma"/>
                        </a:rPr>
                        <a:t>DRG WS Operationen</a:t>
                      </a: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207.000</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7246 € </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1.500.Mio</a:t>
                      </a:r>
                    </a:p>
                  </a:txBody>
                  <a:tcPr marL="68577" marR="68577" marT="0" marB="0" anchor="ctr"/>
                </a:tc>
                <a:extLst>
                  <a:ext uri="{0D108BD9-81ED-4DB2-BD59-A6C34878D82A}">
                    <a16:rowId xmlns:a16="http://schemas.microsoft.com/office/drawing/2014/main" val="10007"/>
                  </a:ext>
                </a:extLst>
              </a:tr>
              <a:tr h="370874">
                <a:tc>
                  <a:txBody>
                    <a:bodyPr/>
                    <a:lstStyle/>
                    <a:p>
                      <a:pPr>
                        <a:lnSpc>
                          <a:spcPts val="1400"/>
                        </a:lnSpc>
                        <a:spcAft>
                          <a:spcPts val="0"/>
                        </a:spcAft>
                      </a:pPr>
                      <a:r>
                        <a:rPr lang="de-DE" sz="1400" b="0" dirty="0">
                          <a:effectLst/>
                          <a:latin typeface="DIN Condensed"/>
                          <a:ea typeface="游ゴシック Light"/>
                          <a:cs typeface="Times New Roman"/>
                        </a:rPr>
                        <a:t> </a:t>
                      </a:r>
                      <a:endParaRPr lang="de-DE" sz="1400" b="0" dirty="0">
                        <a:effectLst/>
                        <a:latin typeface="DIN Condensed"/>
                        <a:ea typeface="Times New Roman"/>
                        <a:cs typeface="Tahoma"/>
                      </a:endParaRP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a:t>
                      </a:r>
                      <a:r>
                        <a:rPr lang="de-DE" sz="1400" b="0" u="sng" dirty="0">
                          <a:effectLst/>
                          <a:latin typeface="DIN Condensed"/>
                          <a:ea typeface="Times New Roman"/>
                          <a:cs typeface="Tahoma"/>
                        </a:rPr>
                        <a:t>611.000 </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a:t>
                      </a:r>
                    </a:p>
                  </a:txBody>
                  <a:tcPr marL="68577" marR="68577" marT="0" marB="0" anchor="ctr"/>
                </a:tc>
                <a:tc>
                  <a:txBody>
                    <a:bodyPr/>
                    <a:lstStyle/>
                    <a:p>
                      <a:pPr>
                        <a:lnSpc>
                          <a:spcPts val="1400"/>
                        </a:lnSpc>
                        <a:spcAft>
                          <a:spcPts val="0"/>
                        </a:spcAft>
                      </a:pPr>
                      <a:r>
                        <a:rPr lang="de-DE" sz="1400" b="0" dirty="0">
                          <a:effectLst/>
                          <a:latin typeface="DIN Condensed"/>
                          <a:ea typeface="Times New Roman"/>
                          <a:cs typeface="Tahoma"/>
                        </a:rPr>
                        <a:t> </a:t>
                      </a:r>
                      <a:r>
                        <a:rPr lang="de-DE" sz="1400" b="0" u="sng" dirty="0">
                          <a:effectLst/>
                          <a:latin typeface="DIN Condensed"/>
                          <a:ea typeface="Times New Roman"/>
                          <a:cs typeface="Tahoma"/>
                        </a:rPr>
                        <a:t>2.292.Mio</a:t>
                      </a:r>
                    </a:p>
                  </a:txBody>
                  <a:tcPr marL="68577" marR="68577" marT="0" marB="0" anchor="ctr"/>
                </a:tc>
                <a:extLst>
                  <a:ext uri="{0D108BD9-81ED-4DB2-BD59-A6C34878D82A}">
                    <a16:rowId xmlns:a16="http://schemas.microsoft.com/office/drawing/2014/main" val="10008"/>
                  </a:ext>
                </a:extLst>
              </a:tr>
            </a:tbl>
          </a:graphicData>
        </a:graphic>
      </p:graphicFrame>
      <p:sp>
        <p:nvSpPr>
          <p:cNvPr id="15414" name="Rechteck 7"/>
          <p:cNvSpPr>
            <a:spLocks noChangeArrowheads="1"/>
          </p:cNvSpPr>
          <p:nvPr/>
        </p:nvSpPr>
        <p:spPr bwMode="auto">
          <a:xfrm>
            <a:off x="1520825" y="5454650"/>
            <a:ext cx="6715125" cy="6771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de-DE" sz="800" dirty="0"/>
              <a:t>(</a:t>
            </a:r>
            <a:r>
              <a:rPr lang="de-DE" sz="1000" dirty="0"/>
              <a:t>1)Barmer Report 2016 basierend auf Fällen / 1000 Versicherten/ bei 70 Mio. GKV  Versicherten, Hausärzte und hausärztliche Internisten insgesamt: 204 </a:t>
            </a:r>
            <a:r>
              <a:rPr lang="de-DE" sz="1000" dirty="0" err="1"/>
              <a:t>Mio</a:t>
            </a:r>
            <a:r>
              <a:rPr lang="de-DE" sz="1000" dirty="0"/>
              <a:t> Behandlungsfälle, Kosten: Hausarzt 55 €/ Fall; Chirurg 74 € / Fall, Orthopäde 55 € / Fall</a:t>
            </a:r>
          </a:p>
          <a:p>
            <a:r>
              <a:rPr lang="de-DE" sz="1000" dirty="0"/>
              <a:t>(2) DRG Statistik INEK 2016</a:t>
            </a:r>
          </a:p>
          <a:p>
            <a:endParaRPr lang="de-DE" sz="800" dirty="0"/>
          </a:p>
        </p:txBody>
      </p:sp>
      <p:sp>
        <p:nvSpPr>
          <p:cNvPr id="3" name="Foliennummernplatzhalter 2"/>
          <p:cNvSpPr>
            <a:spLocks noGrp="1"/>
          </p:cNvSpPr>
          <p:nvPr>
            <p:ph type="sldNum" sz="quarter" idx="11"/>
          </p:nvPr>
        </p:nvSpPr>
        <p:spPr/>
        <p:txBody>
          <a:bodyPr/>
          <a:lstStyle/>
          <a:p>
            <a:pPr>
              <a:defRPr/>
            </a:pPr>
            <a:fld id="{4EB03CF3-265C-A146-B652-ABBCD21D9EA0}" type="slidenum">
              <a:rPr lang="de-DE"/>
              <a:pPr>
                <a:defRPr/>
              </a:pPr>
              <a:t>7</a:t>
            </a:fld>
            <a:endParaRPr lang="de-DE"/>
          </a:p>
        </p:txBody>
      </p:sp>
      <p:sp>
        <p:nvSpPr>
          <p:cNvPr id="5" name="Fußzeilenplatzhalter 4"/>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512649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719138" y="835006"/>
            <a:ext cx="7416800" cy="71006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algn="ctr" eaLnBrk="1" fontAlgn="auto" hangingPunct="1">
              <a:spcBef>
                <a:spcPts val="0"/>
              </a:spcBef>
              <a:spcAft>
                <a:spcPts val="0"/>
              </a:spcAft>
              <a:buSzPct val="100000"/>
              <a:defRPr/>
            </a:pPr>
            <a:r>
              <a:rPr lang="de-DE" sz="4000" b="1" dirty="0">
                <a:solidFill>
                  <a:schemeClr val="bg2"/>
                </a:solidFill>
                <a:latin typeface="DIN Condensed Bold"/>
                <a:cs typeface="DIN Condensed Bold"/>
              </a:rPr>
              <a:t>Fazit: O+U in Euro </a:t>
            </a:r>
          </a:p>
        </p:txBody>
      </p:sp>
      <p:sp>
        <p:nvSpPr>
          <p:cNvPr id="5123" name="Text Box 2"/>
          <p:cNvSpPr txBox="1">
            <a:spLocks noChangeArrowheads="1"/>
          </p:cNvSpPr>
          <p:nvPr/>
        </p:nvSpPr>
        <p:spPr bwMode="auto">
          <a:xfrm>
            <a:off x="863600" y="2347913"/>
            <a:ext cx="7416800" cy="1830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eaLnBrk="1" fontAlgn="auto" hangingPunct="1">
              <a:spcBef>
                <a:spcPts val="0"/>
              </a:spcBef>
              <a:spcAft>
                <a:spcPts val="0"/>
              </a:spcAft>
              <a:buSzPct val="100000"/>
              <a:defRPr/>
            </a:pPr>
            <a:endParaRPr lang="de-DE"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a:p>
            <a:pPr algn="ctr" eaLnBrk="1" fontAlgn="auto" hangingPunct="1">
              <a:spcBef>
                <a:spcPts val="0"/>
              </a:spcBef>
              <a:spcAft>
                <a:spcPts val="0"/>
              </a:spcAft>
              <a:buSzPct val="100000"/>
              <a:defRPr/>
            </a:pPr>
            <a:endParaRPr lang="de-DE" sz="2400" b="1">
              <a:solidFill>
                <a:srgbClr val="000066"/>
              </a:solidFill>
            </a:endParaRPr>
          </a:p>
        </p:txBody>
      </p:sp>
      <p:sp>
        <p:nvSpPr>
          <p:cNvPr id="5124" name="Text Box 3"/>
          <p:cNvSpPr txBox="1">
            <a:spLocks noChangeArrowheads="1"/>
          </p:cNvSpPr>
          <p:nvPr/>
        </p:nvSpPr>
        <p:spPr bwMode="auto">
          <a:xfrm>
            <a:off x="863600" y="1753454"/>
            <a:ext cx="7416800" cy="34800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3465A4"/>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ＭＳ Ｐゴシック" charset="0"/>
                <a:cs typeface="Arial Unicode MS" charset="0"/>
              </a:defRPr>
            </a:lvl1pPr>
            <a:lvl2pPr marL="741363" indent="-2841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Arial Unicode MS" charset="0"/>
                <a:cs typeface="Arial Unicode MS" charset="0"/>
              </a:defRPr>
            </a:lvl9pPr>
          </a:lstStyle>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Über 90% der Patienten in O+U werden ambulant versorgt (Beim Rückenschmerz 99%)</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Aber: Der Großteil der Ausgaben erfolgt für die stationäre Versorgung, für Physiotherapie und für Hilfsmittel</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Der ambulante Orthopäde hat eine zentrale, steuernde Funktion für die anderen Sektoren (Einweisungen  und Verordnungen)</a:t>
            </a:r>
          </a:p>
          <a:p>
            <a:pPr eaLnBrk="1" fontAlgn="auto" hangingPunct="1">
              <a:spcBef>
                <a:spcPts val="0"/>
              </a:spcBef>
              <a:spcAft>
                <a:spcPts val="0"/>
              </a:spcAft>
              <a:buClr>
                <a:srgbClr val="000066"/>
              </a:buClr>
              <a:buSzPct val="45000"/>
              <a:buFont typeface="Wingdings" charset="0"/>
              <a:buChar char=""/>
              <a:defRPr/>
            </a:pPr>
            <a:endParaRPr lang="de-DE" sz="2000" dirty="0">
              <a:solidFill>
                <a:schemeClr val="tx1"/>
              </a:solidFill>
              <a:latin typeface="DIN Condensed"/>
              <a:cs typeface="DIN Condensed Bold"/>
            </a:endParaRPr>
          </a:p>
          <a:p>
            <a:pPr marL="342900" indent="-342900" eaLnBrk="1" fontAlgn="auto" hangingPunct="1">
              <a:spcBef>
                <a:spcPts val="0"/>
              </a:spcBef>
              <a:spcAft>
                <a:spcPts val="0"/>
              </a:spcAft>
              <a:buClr>
                <a:srgbClr val="000066"/>
              </a:buClr>
              <a:buSzPct val="45000"/>
              <a:buFont typeface="Arial" panose="020B0604020202020204" pitchFamily="34" charset="0"/>
              <a:buChar char="•"/>
              <a:defRPr/>
            </a:pPr>
            <a:r>
              <a:rPr lang="de-DE" sz="2000" dirty="0">
                <a:solidFill>
                  <a:schemeClr val="tx1"/>
                </a:solidFill>
                <a:latin typeface="DIN Condensed"/>
                <a:cs typeface="DIN Condensed Bold"/>
              </a:rPr>
              <a:t>Diesen Sektor nicht zu strukturieren ist fahrlässig!</a:t>
            </a:r>
            <a:endParaRPr lang="de-DE" sz="2000" b="1" dirty="0">
              <a:solidFill>
                <a:schemeClr val="tx1"/>
              </a:solidFill>
              <a:latin typeface="DIN Condensed Bold"/>
              <a:cs typeface="DIN Condensed Bold"/>
            </a:endParaRPr>
          </a:p>
        </p:txBody>
      </p:sp>
      <p:sp>
        <p:nvSpPr>
          <p:cNvPr id="3" name="Foliennummernplatzhalter 2"/>
          <p:cNvSpPr>
            <a:spLocks noGrp="1"/>
          </p:cNvSpPr>
          <p:nvPr>
            <p:ph type="sldNum" sz="quarter" idx="11"/>
          </p:nvPr>
        </p:nvSpPr>
        <p:spPr/>
        <p:txBody>
          <a:bodyPr/>
          <a:lstStyle/>
          <a:p>
            <a:pPr>
              <a:defRPr/>
            </a:pPr>
            <a:fld id="{4617EF3E-C5E5-3C40-B197-2C3C5DD411EA}" type="slidenum">
              <a:rPr lang="de-DE"/>
              <a:pPr>
                <a:defRPr/>
              </a:pPr>
              <a:t>8</a:t>
            </a:fld>
            <a:endParaRPr lang="de-DE"/>
          </a:p>
        </p:txBody>
      </p:sp>
      <p:sp>
        <p:nvSpPr>
          <p:cNvPr id="4" name="Fußzeilenplatzhalter 3"/>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356238640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996696"/>
            <a:ext cx="8229600" cy="655892"/>
          </a:xfrm>
        </p:spPr>
        <p:txBody>
          <a:bodyPr rtlCol="0">
            <a:normAutofit fontScale="90000"/>
          </a:bodyPr>
          <a:lstStyle/>
          <a:p>
            <a:pPr fontAlgn="auto">
              <a:spcAft>
                <a:spcPts val="0"/>
              </a:spcAft>
              <a:defRPr/>
            </a:pPr>
            <a:r>
              <a:rPr lang="de-DE" dirty="0">
                <a:solidFill>
                  <a:schemeClr val="bg2"/>
                </a:solidFill>
                <a:ea typeface="+mj-ea"/>
                <a:cs typeface="+mj-cs"/>
              </a:rPr>
              <a:t>Fehlversorgung </a:t>
            </a:r>
            <a:br>
              <a:rPr lang="de-DE" dirty="0">
                <a:solidFill>
                  <a:schemeClr val="bg2"/>
                </a:solidFill>
                <a:ea typeface="+mj-ea"/>
                <a:cs typeface="+mj-cs"/>
              </a:rPr>
            </a:br>
            <a:endParaRPr lang="de-DE" dirty="0">
              <a:solidFill>
                <a:schemeClr val="bg2"/>
              </a:solidFill>
              <a:ea typeface="+mj-ea"/>
              <a:cs typeface="+mj-cs"/>
            </a:endParaRPr>
          </a:p>
        </p:txBody>
      </p:sp>
      <p:sp>
        <p:nvSpPr>
          <p:cNvPr id="3" name="Inhaltsplatzhalter 2"/>
          <p:cNvSpPr>
            <a:spLocks noGrp="1"/>
          </p:cNvSpPr>
          <p:nvPr>
            <p:ph idx="1"/>
          </p:nvPr>
        </p:nvSpPr>
        <p:spPr>
          <a:xfrm>
            <a:off x="750888" y="1450975"/>
            <a:ext cx="6492875" cy="2928938"/>
          </a:xfrm>
        </p:spPr>
        <p:txBody>
          <a:bodyPr rtlCol="0">
            <a:normAutofit fontScale="25000" lnSpcReduction="20000"/>
          </a:bodyPr>
          <a:lstStyle/>
          <a:p>
            <a:pPr marL="0" indent="0" fontAlgn="auto">
              <a:spcAft>
                <a:spcPts val="0"/>
              </a:spcAft>
              <a:buFont typeface="Arial"/>
              <a:buNone/>
              <a:defRPr/>
            </a:pPr>
            <a:r>
              <a:rPr lang="de-DE" sz="8000" dirty="0">
                <a:ea typeface="+mn-ea"/>
                <a:cs typeface="+mn-cs"/>
              </a:rPr>
              <a:t>Zu viel:</a:t>
            </a:r>
          </a:p>
          <a:p>
            <a:pPr fontAlgn="auto">
              <a:spcAft>
                <a:spcPts val="0"/>
              </a:spcAft>
              <a:buFont typeface="Wingdings" panose="05000000000000000000" pitchFamily="2" charset="2"/>
              <a:buChar char="§"/>
              <a:defRPr/>
            </a:pPr>
            <a:r>
              <a:rPr lang="de-DE" sz="8000" dirty="0">
                <a:ea typeface="+mn-ea"/>
                <a:cs typeface="+mn-cs"/>
              </a:rPr>
              <a:t>Beteiligte Ärzte</a:t>
            </a:r>
          </a:p>
          <a:p>
            <a:pPr fontAlgn="auto">
              <a:spcAft>
                <a:spcPts val="0"/>
              </a:spcAft>
              <a:buFont typeface="Wingdings" panose="05000000000000000000" pitchFamily="2" charset="2"/>
              <a:buChar char="§"/>
              <a:defRPr/>
            </a:pPr>
            <a:r>
              <a:rPr lang="de-DE" sz="8000" dirty="0">
                <a:ea typeface="+mn-ea"/>
                <a:cs typeface="+mn-cs"/>
              </a:rPr>
              <a:t>Bildgebung </a:t>
            </a:r>
          </a:p>
          <a:p>
            <a:pPr fontAlgn="auto">
              <a:spcAft>
                <a:spcPts val="0"/>
              </a:spcAft>
              <a:buFont typeface="Wingdings" panose="05000000000000000000" pitchFamily="2" charset="2"/>
              <a:buChar char="§"/>
              <a:defRPr/>
            </a:pPr>
            <a:r>
              <a:rPr lang="de-DE" sz="8000" dirty="0">
                <a:ea typeface="+mn-ea"/>
                <a:cs typeface="+mn-cs"/>
              </a:rPr>
              <a:t>Medikamente, Injektionen</a:t>
            </a:r>
          </a:p>
          <a:p>
            <a:pPr fontAlgn="auto">
              <a:spcAft>
                <a:spcPts val="0"/>
              </a:spcAft>
              <a:buFont typeface="Wingdings" panose="05000000000000000000" pitchFamily="2" charset="2"/>
              <a:buChar char="§"/>
              <a:defRPr/>
            </a:pPr>
            <a:r>
              <a:rPr lang="de-DE" sz="8000" dirty="0">
                <a:ea typeface="+mn-ea"/>
                <a:cs typeface="+mn-cs"/>
              </a:rPr>
              <a:t>Krankenhausaufenthalte</a:t>
            </a:r>
          </a:p>
          <a:p>
            <a:pPr marL="0" indent="0" fontAlgn="auto">
              <a:spcAft>
                <a:spcPts val="0"/>
              </a:spcAft>
              <a:buFont typeface="Arial"/>
              <a:buNone/>
              <a:defRPr/>
            </a:pPr>
            <a:endParaRPr lang="de-DE" sz="8000" dirty="0">
              <a:ea typeface="+mn-ea"/>
              <a:cs typeface="+mn-cs"/>
            </a:endParaRPr>
          </a:p>
          <a:p>
            <a:pPr marL="0" indent="0" fontAlgn="auto">
              <a:spcAft>
                <a:spcPts val="0"/>
              </a:spcAft>
              <a:buFont typeface="Arial"/>
              <a:buNone/>
              <a:defRPr/>
            </a:pPr>
            <a:r>
              <a:rPr lang="de-DE" sz="8000" dirty="0">
                <a:ea typeface="+mn-ea"/>
                <a:cs typeface="+mn-cs"/>
              </a:rPr>
              <a:t>Zu wenig: </a:t>
            </a:r>
          </a:p>
          <a:p>
            <a:pPr fontAlgn="auto">
              <a:spcAft>
                <a:spcPts val="0"/>
              </a:spcAft>
              <a:buFont typeface="Wingdings" panose="05000000000000000000" pitchFamily="2" charset="2"/>
              <a:buChar char="§"/>
              <a:defRPr/>
            </a:pPr>
            <a:r>
              <a:rPr lang="de-DE" sz="8000" dirty="0">
                <a:ea typeface="+mn-ea"/>
                <a:cs typeface="+mn-cs"/>
              </a:rPr>
              <a:t>Patientensteuerung</a:t>
            </a:r>
          </a:p>
          <a:p>
            <a:pPr fontAlgn="auto">
              <a:spcAft>
                <a:spcPts val="0"/>
              </a:spcAft>
              <a:buFont typeface="Wingdings" panose="05000000000000000000" pitchFamily="2" charset="2"/>
              <a:buChar char="§"/>
              <a:defRPr/>
            </a:pPr>
            <a:r>
              <a:rPr lang="de-DE" sz="8000" dirty="0">
                <a:ea typeface="+mn-ea"/>
                <a:cs typeface="+mn-cs"/>
              </a:rPr>
              <a:t>Kontinuität</a:t>
            </a:r>
          </a:p>
          <a:p>
            <a:pPr fontAlgn="auto">
              <a:spcAft>
                <a:spcPts val="0"/>
              </a:spcAft>
              <a:buFont typeface="Wingdings" panose="05000000000000000000" pitchFamily="2" charset="2"/>
              <a:buChar char="§"/>
              <a:defRPr/>
            </a:pPr>
            <a:r>
              <a:rPr lang="de-DE" sz="8000" dirty="0">
                <a:ea typeface="+mn-ea"/>
                <a:cs typeface="+mn-cs"/>
              </a:rPr>
              <a:t>Beratung, Zuwendung</a:t>
            </a:r>
          </a:p>
          <a:p>
            <a:pPr fontAlgn="auto">
              <a:spcAft>
                <a:spcPts val="0"/>
              </a:spcAft>
              <a:buFont typeface="Wingdings" panose="05000000000000000000" pitchFamily="2" charset="2"/>
              <a:buChar char="§"/>
              <a:defRPr/>
            </a:pPr>
            <a:r>
              <a:rPr lang="de-DE" sz="8000" dirty="0">
                <a:ea typeface="+mn-ea"/>
                <a:cs typeface="+mn-cs"/>
              </a:rPr>
              <a:t>Psychosoziale Aspekte</a:t>
            </a:r>
          </a:p>
          <a:p>
            <a:pPr fontAlgn="auto">
              <a:spcAft>
                <a:spcPts val="0"/>
              </a:spcAft>
              <a:buFont typeface="Wingdings" panose="05000000000000000000" pitchFamily="2" charset="2"/>
              <a:buChar char="§"/>
              <a:defRPr/>
            </a:pPr>
            <a:r>
              <a:rPr lang="de-DE" sz="8000" dirty="0">
                <a:ea typeface="+mn-ea"/>
                <a:cs typeface="+mn-cs"/>
              </a:rPr>
              <a:t>Klinische Untersuchung</a:t>
            </a:r>
          </a:p>
          <a:p>
            <a:pPr fontAlgn="auto">
              <a:spcAft>
                <a:spcPts val="0"/>
              </a:spcAft>
              <a:buFont typeface="Wingdings" panose="05000000000000000000" pitchFamily="2" charset="2"/>
              <a:buChar char="§"/>
              <a:defRPr/>
            </a:pPr>
            <a:r>
              <a:rPr lang="de-DE" sz="8000" dirty="0">
                <a:ea typeface="+mn-ea"/>
                <a:cs typeface="+mn-cs"/>
              </a:rPr>
              <a:t>Bewegungstherapie   </a:t>
            </a:r>
          </a:p>
          <a:p>
            <a:pPr marL="0" indent="0" fontAlgn="auto">
              <a:spcAft>
                <a:spcPts val="0"/>
              </a:spcAft>
              <a:buFont typeface="Arial"/>
              <a:buNone/>
              <a:defRPr/>
            </a:pPr>
            <a:endParaRPr lang="de-DE" sz="11200" dirty="0">
              <a:ea typeface="+mn-ea"/>
              <a:cs typeface="+mn-cs"/>
            </a:endParaRPr>
          </a:p>
          <a:p>
            <a:pPr marL="0" indent="0" fontAlgn="auto">
              <a:spcAft>
                <a:spcPts val="0"/>
              </a:spcAft>
              <a:buFont typeface="Arial"/>
              <a:buNone/>
              <a:defRPr/>
            </a:pPr>
            <a:r>
              <a:rPr lang="de-DE" sz="11200" dirty="0">
                <a:ea typeface="+mn-ea"/>
                <a:cs typeface="+mn-cs"/>
              </a:rPr>
              <a:t> </a:t>
            </a:r>
          </a:p>
          <a:p>
            <a:pPr marL="0" indent="0" fontAlgn="auto">
              <a:spcAft>
                <a:spcPts val="0"/>
              </a:spcAft>
              <a:buFont typeface="Arial"/>
              <a:buNone/>
              <a:defRPr/>
            </a:pPr>
            <a:r>
              <a:rPr lang="de-DE" sz="11200" dirty="0">
                <a:ea typeface="+mn-ea"/>
                <a:cs typeface="+mn-cs"/>
              </a:rPr>
              <a:t> </a:t>
            </a:r>
          </a:p>
          <a:p>
            <a:pPr fontAlgn="auto">
              <a:spcAft>
                <a:spcPts val="0"/>
              </a:spcAft>
              <a:buFont typeface="Arial"/>
              <a:buChar char="•"/>
              <a:defRPr/>
            </a:pPr>
            <a:endParaRPr lang="de-DE" sz="11200" dirty="0">
              <a:ea typeface="+mn-ea"/>
              <a:cs typeface="+mn-cs"/>
            </a:endParaRPr>
          </a:p>
        </p:txBody>
      </p:sp>
      <p:pic>
        <p:nvPicPr>
          <p:cNvPr id="17411" name="Bild 5" descr="Studie_VV_FC_Ruecken_Befragun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61038" y="3621088"/>
            <a:ext cx="1743075" cy="2435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Bild 7" descr="img.ashx.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61038" y="1550988"/>
            <a:ext cx="2609850" cy="183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liennummernplatzhalter 3"/>
          <p:cNvSpPr>
            <a:spLocks noGrp="1"/>
          </p:cNvSpPr>
          <p:nvPr>
            <p:ph type="sldNum" sz="quarter" idx="11"/>
          </p:nvPr>
        </p:nvSpPr>
        <p:spPr/>
        <p:txBody>
          <a:bodyPr/>
          <a:lstStyle/>
          <a:p>
            <a:pPr>
              <a:defRPr/>
            </a:pPr>
            <a:fld id="{9357A676-7D67-B249-914B-8D87E21D70CF}" type="slidenum">
              <a:rPr lang="de-DE"/>
              <a:pPr>
                <a:defRPr/>
              </a:pPr>
              <a:t>9</a:t>
            </a:fld>
            <a:endParaRPr lang="de-DE"/>
          </a:p>
        </p:txBody>
      </p:sp>
      <p:sp>
        <p:nvSpPr>
          <p:cNvPr id="7" name="Fußzeilenplatzhalter 6"/>
          <p:cNvSpPr>
            <a:spLocks noGrp="1"/>
          </p:cNvSpPr>
          <p:nvPr>
            <p:ph type="ftr" sz="quarter" idx="10"/>
          </p:nvPr>
        </p:nvSpPr>
        <p:spPr/>
        <p:txBody>
          <a:bodyPr/>
          <a:lstStyle/>
          <a:p>
            <a:pPr>
              <a:defRPr/>
            </a:pPr>
            <a:r>
              <a:rPr lang="de-DE"/>
              <a:t>Burkhard Lembeck</a:t>
            </a:r>
          </a:p>
        </p:txBody>
      </p:sp>
    </p:spTree>
    <p:extLst>
      <p:ext uri="{BB962C8B-B14F-4D97-AF65-F5344CB8AC3E}">
        <p14:creationId xmlns:p14="http://schemas.microsoft.com/office/powerpoint/2010/main" val="1296892743"/>
      </p:ext>
    </p:extLst>
  </p:cSld>
  <p:clrMapOvr>
    <a:masterClrMapping/>
  </p:clrMapOvr>
</p:sld>
</file>

<file path=ppt/theme/theme1.xml><?xml version="1.0" encoding="utf-8"?>
<a:theme xmlns:a="http://schemas.openxmlformats.org/drawingml/2006/main" name="Standarddesign">
  <a:themeElements>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3_BVOU_EFA">
    <a:dk1>
      <a:sysClr val="windowText" lastClr="000000"/>
    </a:dk1>
    <a:lt1>
      <a:sysClr val="window" lastClr="FFFFFF"/>
    </a:lt1>
    <a:dk2>
      <a:srgbClr val="002463"/>
    </a:dk2>
    <a:lt2>
      <a:srgbClr val="FF8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1666</Words>
  <Application>Microsoft Office PowerPoint</Application>
  <PresentationFormat>Bildschirmpräsentation (4:3)</PresentationFormat>
  <Paragraphs>550</Paragraphs>
  <Slides>37</Slides>
  <Notes>9</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37</vt:i4>
      </vt:variant>
    </vt:vector>
  </HeadingPairs>
  <TitlesOfParts>
    <vt:vector size="48" baseType="lpstr">
      <vt:lpstr>Arial</vt:lpstr>
      <vt:lpstr>Arial Narrow</vt:lpstr>
      <vt:lpstr>Calibri</vt:lpstr>
      <vt:lpstr>DIN Condensed</vt:lpstr>
      <vt:lpstr>DIN Condensed Bold</vt:lpstr>
      <vt:lpstr>Georgia</vt:lpstr>
      <vt:lpstr>Symbol</vt:lpstr>
      <vt:lpstr>Times New Roman</vt:lpstr>
      <vt:lpstr>Wingdings</vt:lpstr>
      <vt:lpstr>Standarddesign</vt:lpstr>
      <vt:lpstr>Diagramm</vt:lpstr>
      <vt:lpstr> Bessere Medizin ermöglichen ! </vt:lpstr>
      <vt:lpstr>Ist-Analyse</vt:lpstr>
      <vt:lpstr>PowerPoint-Präsentation</vt:lpstr>
      <vt:lpstr>PowerPoint-Präsentation</vt:lpstr>
      <vt:lpstr>GKV-Ausgaben</vt:lpstr>
      <vt:lpstr>Ausgaben   Orthopädie + Unfallchirurgie</vt:lpstr>
      <vt:lpstr>Beispiel Rückenschmerz</vt:lpstr>
      <vt:lpstr>PowerPoint-Präsentation</vt:lpstr>
      <vt:lpstr>Fehlversorgung  </vt:lpstr>
      <vt:lpstr>Facharztvertrag  in Baden-Württemberg</vt:lpstr>
      <vt:lpstr>PowerPoint-Präsentation</vt:lpstr>
      <vt:lpstr>PowerPoint-Präsentation</vt:lpstr>
      <vt:lpstr>PowerPoint-Präsentation</vt:lpstr>
      <vt:lpstr>Strukturverträge im SGB V</vt:lpstr>
      <vt:lpstr> Schwerpunkte Orthopädievertrag  </vt:lpstr>
      <vt:lpstr> Beispiel: Rückenschmerz Versorgung verbessern  </vt:lpstr>
      <vt:lpstr>Koordination</vt:lpstr>
      <vt:lpstr>Psychosozial</vt:lpstr>
      <vt:lpstr>Aktivierung fördern</vt:lpstr>
      <vt:lpstr>Qualitätssicherung</vt:lpstr>
      <vt:lpstr>Sprechende Medizin</vt:lpstr>
      <vt:lpstr>PowerPoint-Präsentation</vt:lpstr>
      <vt:lpstr>Ortho-Vertrag: Honorarstruktur</vt:lpstr>
      <vt:lpstr>Ergebnisse Orthopädievertrag</vt:lpstr>
      <vt:lpstr>Evaluationen    </vt:lpstr>
      <vt:lpstr>Vergleichsgruppen Patienten</vt:lpstr>
      <vt:lpstr> Ergebnisse</vt:lpstr>
      <vt:lpstr>PowerPoint-Präsentation</vt:lpstr>
      <vt:lpstr>PowerPoint-Präsentation</vt:lpstr>
      <vt:lpstr>PowerPoint-Präsentation</vt:lpstr>
      <vt:lpstr>Medikamente: NSAR</vt:lpstr>
      <vt:lpstr>Medikamente: Opioide</vt:lpstr>
      <vt:lpstr>PowerPoint-Präsentation</vt:lpstr>
      <vt:lpstr>Ergebnisse FAV Orthopädie: Rückenschmerz </vt:lpstr>
      <vt:lpstr>Ergebnisse FAV Orthopädie: Servicequalität </vt:lpstr>
      <vt:lpstr>Ergebnisse FAV Orthopädie: Ökonomie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dc:title>
  <dc:creator>Burkhard Lembeck</dc:creator>
  <cp:lastModifiedBy>Burkhard Lembeck</cp:lastModifiedBy>
  <cp:revision>125</cp:revision>
  <cp:lastPrinted>2018-10-10T09:42:33Z</cp:lastPrinted>
  <dcterms:created xsi:type="dcterms:W3CDTF">2018-04-11T18:29:32Z</dcterms:created>
  <dcterms:modified xsi:type="dcterms:W3CDTF">2019-01-24T12:41:58Z</dcterms:modified>
</cp:coreProperties>
</file>